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4.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90" r:id="rId2"/>
    <p:sldMasterId id="2147483692" r:id="rId3"/>
    <p:sldMasterId id="2147483713" r:id="rId4"/>
    <p:sldMasterId id="2147483734" r:id="rId5"/>
  </p:sldMasterIdLst>
  <p:notesMasterIdLst>
    <p:notesMasterId r:id="rId24"/>
  </p:notesMasterIdLst>
  <p:sldIdLst>
    <p:sldId id="635" r:id="rId6"/>
    <p:sldId id="1797" r:id="rId7"/>
    <p:sldId id="258" r:id="rId8"/>
    <p:sldId id="1800" r:id="rId9"/>
    <p:sldId id="1801" r:id="rId10"/>
    <p:sldId id="1814" r:id="rId11"/>
    <p:sldId id="1815" r:id="rId12"/>
    <p:sldId id="1816" r:id="rId13"/>
    <p:sldId id="1802" r:id="rId14"/>
    <p:sldId id="1803" r:id="rId15"/>
    <p:sldId id="1817" r:id="rId16"/>
    <p:sldId id="1810" r:id="rId17"/>
    <p:sldId id="1811" r:id="rId18"/>
    <p:sldId id="1806" r:id="rId19"/>
    <p:sldId id="1807" r:id="rId20"/>
    <p:sldId id="1808" r:id="rId21"/>
    <p:sldId id="1812" r:id="rId22"/>
    <p:sldId id="624" r:id="rId23"/>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635"/>
            <p14:sldId id="1797"/>
            <p14:sldId id="258"/>
            <p14:sldId id="1800"/>
            <p14:sldId id="1801"/>
            <p14:sldId id="1814"/>
            <p14:sldId id="1815"/>
            <p14:sldId id="1816"/>
            <p14:sldId id="1802"/>
            <p14:sldId id="1803"/>
            <p14:sldId id="1817"/>
            <p14:sldId id="1810"/>
            <p14:sldId id="1811"/>
            <p14:sldId id="1806"/>
            <p14:sldId id="1807"/>
            <p14:sldId id="1808"/>
            <p14:sldId id="1812"/>
            <p14:sldId id="62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E3334"/>
    <a:srgbClr val="9A0001"/>
    <a:srgbClr val="BFBFBF"/>
    <a:srgbClr val="CEAB6E"/>
    <a:srgbClr val="A6A6A6"/>
    <a:srgbClr val="B1B1B1"/>
    <a:srgbClr val="063771"/>
    <a:srgbClr val="222A35"/>
    <a:srgbClr val="A23341"/>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63" autoAdjust="0"/>
    <p:restoredTop sz="89286" autoAdjust="0"/>
  </p:normalViewPr>
  <p:slideViewPr>
    <p:cSldViewPr snapToGrid="0">
      <p:cViewPr varScale="1">
        <p:scale>
          <a:sx n="75" d="100"/>
          <a:sy n="75" d="100"/>
        </p:scale>
        <p:origin x="787" y="62"/>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t>2023/12/25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sz="1200" dirty="0">
                <a:latin typeface="Arial" panose="020B0604020202020204" pitchFamily="34" charset="0"/>
                <a:ea typeface="微软雅黑" panose="020B0503020204020204" pitchFamily="34" charset="-122"/>
                <a:cs typeface="+mn-ea"/>
                <a:sym typeface="Arial" panose="020B0604020202020204" pitchFamily="34" charset="0"/>
              </a:rPr>
              <a:t>赋值的时序逻辑，提供的激励：</a:t>
            </a:r>
          </a:p>
          <a:p>
            <a:pPr algn="l"/>
            <a:r>
              <a:rPr lang="en-US" altLang="zh-CN" sz="1200" dirty="0">
                <a:latin typeface="Arial" panose="020B0604020202020204" pitchFamily="34" charset="0"/>
                <a:ea typeface="微软雅黑" panose="020B0503020204020204" pitchFamily="34" charset="-122"/>
                <a:cs typeface="+mn-ea"/>
                <a:sym typeface="Arial" panose="020B0604020202020204" pitchFamily="34" charset="0"/>
              </a:rPr>
              <a:t>1.</a:t>
            </a:r>
            <a:r>
              <a:rPr lang="zh-CN" altLang="en-US" sz="1200" dirty="0">
                <a:latin typeface="Arial" panose="020B0604020202020204" pitchFamily="34" charset="0"/>
                <a:ea typeface="微软雅黑" panose="020B0503020204020204" pitchFamily="34" charset="-122"/>
                <a:cs typeface="+mn-ea"/>
                <a:sym typeface="Arial" panose="020B0604020202020204" pitchFamily="34" charset="0"/>
              </a:rPr>
              <a:t>首先对寄存器进行赋值，之后给出</a:t>
            </a:r>
            <a:r>
              <a:rPr lang="en-US" altLang="zh-CN" sz="1200" dirty="0" err="1">
                <a:latin typeface="Arial" panose="020B0604020202020204" pitchFamily="34" charset="0"/>
                <a:ea typeface="微软雅黑" panose="020B0503020204020204" pitchFamily="34" charset="-122"/>
                <a:cs typeface="+mn-ea"/>
                <a:sym typeface="Arial" panose="020B0604020202020204" pitchFamily="34" charset="0"/>
              </a:rPr>
              <a:t>spssn</a:t>
            </a:r>
            <a:r>
              <a:rPr lang="zh-CN" altLang="en-US" sz="1200" dirty="0">
                <a:latin typeface="Arial" panose="020B0604020202020204" pitchFamily="34" charset="0"/>
                <a:ea typeface="微软雅黑" panose="020B0503020204020204" pitchFamily="34" charset="-122"/>
                <a:cs typeface="+mn-ea"/>
                <a:sym typeface="Arial" panose="020B0604020202020204" pitchFamily="34" charset="0"/>
              </a:rPr>
              <a:t>信号。</a:t>
            </a:r>
          </a:p>
          <a:p>
            <a:pPr algn="l"/>
            <a:r>
              <a:rPr lang="en-US" altLang="zh-CN" sz="1200" dirty="0">
                <a:latin typeface="Arial" panose="020B0604020202020204" pitchFamily="34" charset="0"/>
                <a:ea typeface="微软雅黑" panose="020B0503020204020204" pitchFamily="34" charset="-122"/>
                <a:cs typeface="+mn-ea"/>
                <a:sym typeface="Arial" panose="020B0604020202020204" pitchFamily="34" charset="0"/>
              </a:rPr>
              <a:t>2.</a:t>
            </a:r>
            <a:r>
              <a:rPr lang="zh-CN" altLang="en-US" sz="1200" dirty="0">
                <a:latin typeface="Arial" panose="020B0604020202020204" pitchFamily="34" charset="0"/>
                <a:ea typeface="微软雅黑" panose="020B0503020204020204" pitchFamily="34" charset="-122"/>
                <a:cs typeface="+mn-ea"/>
                <a:sym typeface="Arial" panose="020B0604020202020204" pitchFamily="34" charset="0"/>
              </a:rPr>
              <a:t>主从模式切换，保证模式测试完备。</a:t>
            </a:r>
          </a:p>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11</a:t>
            </a:fld>
            <a:endParaRPr lang="zh-CN" altLang="en-US"/>
          </a:p>
        </p:txBody>
      </p:sp>
    </p:spTree>
    <p:extLst>
      <p:ext uri="{BB962C8B-B14F-4D97-AF65-F5344CB8AC3E}">
        <p14:creationId xmlns:p14="http://schemas.microsoft.com/office/powerpoint/2010/main" val="4241241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12</a:t>
            </a:fld>
            <a:endParaRPr lang="zh-CN" altLang="en-US"/>
          </a:p>
        </p:txBody>
      </p:sp>
    </p:spTree>
    <p:extLst>
      <p:ext uri="{BB962C8B-B14F-4D97-AF65-F5344CB8AC3E}">
        <p14:creationId xmlns:p14="http://schemas.microsoft.com/office/powerpoint/2010/main" val="28782845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13</a:t>
            </a:fld>
            <a:endParaRPr lang="zh-CN" altLang="en-US"/>
          </a:p>
        </p:txBody>
      </p:sp>
    </p:spTree>
    <p:extLst>
      <p:ext uri="{BB962C8B-B14F-4D97-AF65-F5344CB8AC3E}">
        <p14:creationId xmlns:p14="http://schemas.microsoft.com/office/powerpoint/2010/main" val="23858401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17</a:t>
            </a:fld>
            <a:endParaRPr lang="zh-CN" altLang="en-US"/>
          </a:p>
        </p:txBody>
      </p:sp>
    </p:spTree>
    <p:extLst>
      <p:ext uri="{BB962C8B-B14F-4D97-AF65-F5344CB8AC3E}">
        <p14:creationId xmlns:p14="http://schemas.microsoft.com/office/powerpoint/2010/main" val="18312594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6</a:t>
            </a:fld>
            <a:endParaRPr lang="zh-CN" altLang="en-US"/>
          </a:p>
        </p:txBody>
      </p:sp>
    </p:spTree>
    <p:extLst>
      <p:ext uri="{BB962C8B-B14F-4D97-AF65-F5344CB8AC3E}">
        <p14:creationId xmlns:p14="http://schemas.microsoft.com/office/powerpoint/2010/main" val="2465621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7</a:t>
            </a:fld>
            <a:endParaRPr lang="zh-CN" altLang="en-US"/>
          </a:p>
        </p:txBody>
      </p:sp>
    </p:spTree>
    <p:extLst>
      <p:ext uri="{BB962C8B-B14F-4D97-AF65-F5344CB8AC3E}">
        <p14:creationId xmlns:p14="http://schemas.microsoft.com/office/powerpoint/2010/main" val="2482169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8</a:t>
            </a:fld>
            <a:endParaRPr lang="zh-CN" altLang="en-US"/>
          </a:p>
        </p:txBody>
      </p:sp>
    </p:spTree>
    <p:extLst>
      <p:ext uri="{BB962C8B-B14F-4D97-AF65-F5344CB8AC3E}">
        <p14:creationId xmlns:p14="http://schemas.microsoft.com/office/powerpoint/2010/main" val="2994138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dirty="0">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dirty="0">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dirty="0">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dirty="0">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dirty="0">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dirty="0">
              <a:solidFill>
                <a:srgbClr val="9A0001"/>
              </a:solidFil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t>‹#›</a:t>
            </a:fld>
            <a:r>
              <a:rPr lang="zh-CN" altLang="en-US"/>
              <a:t> </a:t>
            </a:r>
            <a:r>
              <a:rPr lang="en-US" altLang="zh-CN"/>
              <a:t>&gt;</a:t>
            </a:r>
            <a:endParaRPr lang="zh-CN" altLang="en-US" dirty="0"/>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dirty="0"/>
              <a:t> </a:t>
            </a:r>
            <a:r>
              <a:rPr lang="en-US" altLang="zh-CN" dirty="0"/>
              <a:t>&gt;</a:t>
            </a:r>
            <a:endParaRPr lang="zh-CN" altLang="en-US" dirty="0"/>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21" Type="http://schemas.openxmlformats.org/officeDocument/2006/relationships/theme" Target="../theme/theme3.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slideLayout" Target="../slideLayouts/slideLayout41.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theme" Target="../theme/theme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slideLayout" Target="../slideLayouts/slideLayout74.xml"/><Relationship Id="rId18" Type="http://schemas.openxmlformats.org/officeDocument/2006/relationships/slideLayout" Target="../slideLayouts/slideLayout79.xml"/><Relationship Id="rId3" Type="http://schemas.openxmlformats.org/officeDocument/2006/relationships/slideLayout" Target="../slideLayouts/slideLayout64.xml"/><Relationship Id="rId21" Type="http://schemas.openxmlformats.org/officeDocument/2006/relationships/theme" Target="../theme/theme5.xml"/><Relationship Id="rId7" Type="http://schemas.openxmlformats.org/officeDocument/2006/relationships/slideLayout" Target="../slideLayouts/slideLayout68.xml"/><Relationship Id="rId12" Type="http://schemas.openxmlformats.org/officeDocument/2006/relationships/slideLayout" Target="../slideLayouts/slideLayout73.xml"/><Relationship Id="rId17" Type="http://schemas.openxmlformats.org/officeDocument/2006/relationships/slideLayout" Target="../slideLayouts/slideLayout78.xml"/><Relationship Id="rId2" Type="http://schemas.openxmlformats.org/officeDocument/2006/relationships/slideLayout" Target="../slideLayouts/slideLayout63.xml"/><Relationship Id="rId16" Type="http://schemas.openxmlformats.org/officeDocument/2006/relationships/slideLayout" Target="../slideLayouts/slideLayout77.xml"/><Relationship Id="rId20" Type="http://schemas.openxmlformats.org/officeDocument/2006/relationships/slideLayout" Target="../slideLayouts/slideLayout81.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5" Type="http://schemas.openxmlformats.org/officeDocument/2006/relationships/slideLayout" Target="../slideLayouts/slideLayout66.xml"/><Relationship Id="rId15" Type="http://schemas.openxmlformats.org/officeDocument/2006/relationships/slideLayout" Target="../slideLayouts/slideLayout76.xml"/><Relationship Id="rId10" Type="http://schemas.openxmlformats.org/officeDocument/2006/relationships/slideLayout" Target="../slideLayouts/slideLayout71.xml"/><Relationship Id="rId19" Type="http://schemas.openxmlformats.org/officeDocument/2006/relationships/slideLayout" Target="../slideLayouts/slideLayout80.xml"/><Relationship Id="rId4" Type="http://schemas.openxmlformats.org/officeDocument/2006/relationships/slideLayout" Target="../slideLayouts/slideLayout65.xml"/><Relationship Id="rId9" Type="http://schemas.openxmlformats.org/officeDocument/2006/relationships/slideLayout" Target="../slideLayouts/slideLayout70.xml"/><Relationship Id="rId14"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 id="2147483731" r:id="rId18"/>
    <p:sldLayoutId id="2147483732" r:id="rId19"/>
    <p:sldLayoutId id="2147483733"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47" r:id="rId13"/>
    <p:sldLayoutId id="2147483748" r:id="rId14"/>
    <p:sldLayoutId id="2147483749" r:id="rId15"/>
    <p:sldLayoutId id="2147483750" r:id="rId16"/>
    <p:sldLayoutId id="2147483751" r:id="rId17"/>
    <p:sldLayoutId id="2147483752" r:id="rId18"/>
    <p:sldLayoutId id="2147483753" r:id="rId19"/>
    <p:sldLayoutId id="2147483754"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8.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8.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8.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8.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48.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sp>
        <p:nvSpPr>
          <p:cNvPr id="4" name="矩形 3"/>
          <p:cNvSpPr/>
          <p:nvPr/>
        </p:nvSpPr>
        <p:spPr>
          <a:xfrm>
            <a:off x="0" y="0"/>
            <a:ext cx="12192000" cy="6858000"/>
          </a:xfrm>
          <a:prstGeom prst="rect">
            <a:avLst/>
          </a:prstGeom>
          <a:gradFill flip="none" rotWithShape="1">
            <a:gsLst>
              <a:gs pos="31000">
                <a:schemeClr val="bg1"/>
              </a:gs>
              <a:gs pos="100000">
                <a:schemeClr val="bg1">
                  <a:alpha val="50000"/>
                </a:schemeClr>
              </a:gs>
            </a:gsLst>
            <a:lin ang="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368298" y="2987496"/>
            <a:ext cx="8241129" cy="9220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54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SPI project Report</a:t>
            </a:r>
            <a:endParaRPr kumimoji="0" lang="zh-CN" altLang="en-US" sz="5400" b="0" i="0" u="none" strike="noStrike" kern="1200" cap="none" spc="200" normalizeH="0" baseline="0" noProof="0" dirty="0">
              <a:ln>
                <a:noFill/>
              </a:ln>
              <a:solidFill>
                <a:schemeClr val="accent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0" name="组合 9"/>
          <p:cNvGrpSpPr/>
          <p:nvPr/>
        </p:nvGrpSpPr>
        <p:grpSpPr>
          <a:xfrm>
            <a:off x="1613595" y="2590887"/>
            <a:ext cx="2136277" cy="157242"/>
            <a:chOff x="4616246" y="3878362"/>
            <a:chExt cx="5571416" cy="410087"/>
          </a:xfrm>
          <a:solidFill>
            <a:schemeClr val="tx1">
              <a:alpha val="80000"/>
            </a:schemeClr>
          </a:solidFill>
        </p:grpSpPr>
        <p:sp>
          <p:nvSpPr>
            <p:cNvPr id="5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组合 14"/>
          <p:cNvGrpSpPr/>
          <p:nvPr/>
        </p:nvGrpSpPr>
        <p:grpSpPr>
          <a:xfrm>
            <a:off x="1609909" y="1889441"/>
            <a:ext cx="2144877" cy="612998"/>
            <a:chOff x="4606634" y="2048989"/>
            <a:chExt cx="5593843" cy="1598699"/>
          </a:xfrm>
          <a:solidFill>
            <a:schemeClr val="accent1">
              <a:alpha val="80000"/>
            </a:schemeClr>
          </a:solidFill>
        </p:grpSpPr>
        <p:sp>
          <p:nvSpPr>
            <p:cNvPr id="40"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组合 15"/>
          <p:cNvGrpSpPr/>
          <p:nvPr/>
        </p:nvGrpSpPr>
        <p:grpSpPr>
          <a:xfrm>
            <a:off x="497548" y="1821768"/>
            <a:ext cx="960649" cy="958410"/>
            <a:chOff x="2105799" y="20055838"/>
            <a:chExt cx="6748090" cy="6732363"/>
          </a:xfrm>
          <a:solidFill>
            <a:schemeClr val="accent1">
              <a:alpha val="80000"/>
            </a:schemeClr>
          </a:solidFill>
        </p:grpSpPr>
        <p:sp>
          <p:nvSpPr>
            <p:cNvPr id="1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9" name="文本框 68"/>
          <p:cNvSpPr txBox="1"/>
          <p:nvPr/>
        </p:nvSpPr>
        <p:spPr>
          <a:xfrm>
            <a:off x="360269" y="3981861"/>
            <a:ext cx="505501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latin typeface="Arial" panose="020B0604020202020204" pitchFamily="34" charset="0"/>
                <a:ea typeface="微软雅黑" panose="020B0503020204020204" pitchFamily="34" charset="-122"/>
                <a:cs typeface="+mn-ea"/>
                <a:sym typeface="Arial" panose="020B0604020202020204" pitchFamily="34" charset="0"/>
              </a:rPr>
              <a:t>Reporter</a:t>
            </a:r>
            <a:r>
              <a:rPr kumimoji="0" lang="zh-CN" altLang="en-US" sz="1800" b="0" i="0" u="none" strike="noStrike" kern="120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a:t>
            </a:r>
            <a:r>
              <a:rPr kumimoji="0" lang="en-US" altLang="zh-CN" sz="1800" b="0" i="0" u="none" strike="noStrike" kern="1200" cap="none" spc="0" normalizeH="0" baseline="0" noProof="0" dirty="0" err="1">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Haining</a:t>
            </a:r>
            <a:r>
              <a:rPr kumimoji="0" lang="en-US" altLang="zh-CN" sz="1800" b="0" i="0" u="none" strike="noStrike" kern="120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 Sun, </a:t>
            </a:r>
            <a:r>
              <a:rPr kumimoji="0" lang="en-US" altLang="zh-CN" sz="1800" b="0" i="0" u="none" strike="noStrike" kern="1200" cap="none" spc="0" normalizeH="0" baseline="0" noProof="0" dirty="0" err="1">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Xiaochong</a:t>
            </a:r>
            <a:r>
              <a:rPr kumimoji="0" lang="en-US" altLang="zh-CN" sz="1800" b="0" i="0" u="none" strike="noStrike" kern="120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 Huang</a:t>
            </a:r>
            <a:endParaRPr kumimoji="0" lang="zh-CN" altLang="en-US" sz="1800" b="0" i="0" u="none" strike="noStrike" kern="120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文本框 67"/>
          <p:cNvSpPr txBox="1"/>
          <p:nvPr/>
        </p:nvSpPr>
        <p:spPr>
          <a:xfrm>
            <a:off x="388940" y="4525956"/>
            <a:ext cx="3729355" cy="3683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latin typeface="Arial" panose="020B0604020202020204" pitchFamily="34" charset="0"/>
                <a:ea typeface="微软雅黑" panose="020B0503020204020204" pitchFamily="34" charset="-122"/>
                <a:cs typeface="+mn-ea"/>
                <a:sym typeface="Arial" panose="020B0604020202020204" pitchFamily="34" charset="0"/>
              </a:rPr>
              <a:t>Mentor</a:t>
            </a:r>
            <a:r>
              <a:rPr kumimoji="0" lang="zh-CN" altLang="en-US" sz="1800" b="0" i="0" u="none" strike="noStrike" kern="120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a:t>
            </a:r>
            <a:r>
              <a:rPr kumimoji="0" lang="en-US" altLang="zh-CN" sz="1800" b="0" i="0" u="none" strike="noStrike" kern="120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Jian Cao</a:t>
            </a:r>
            <a:r>
              <a:rPr kumimoji="0" lang="zh-CN" altLang="en-US" sz="1800" b="0" i="0" u="none" strike="noStrike" kern="120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a:t>
            </a:r>
            <a:r>
              <a:rPr kumimoji="0" lang="en-US" altLang="zh-CN" sz="1800" b="0" i="0" u="none" strike="noStrike" kern="120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rPr>
              <a:t>Song Ma</a:t>
            </a:r>
            <a:endParaRPr kumimoji="0" lang="zh-CN" altLang="en-US" sz="1800" b="0" i="0" u="none" strike="noStrike" kern="1200" cap="none" spc="0" normalizeH="0" baseline="0" noProof="0" dirty="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2.1 Testbench</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t>10</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5" name="图片 4">
            <a:extLst>
              <a:ext uri="{FF2B5EF4-FFF2-40B4-BE49-F238E27FC236}">
                <a16:creationId xmlns:a16="http://schemas.microsoft.com/office/drawing/2014/main" id="{65BAC2A4-D813-47F7-8386-D4B2223CF869}"/>
              </a:ext>
            </a:extLst>
          </p:cNvPr>
          <p:cNvPicPr>
            <a:picLocks noChangeAspect="1"/>
          </p:cNvPicPr>
          <p:nvPr/>
        </p:nvPicPr>
        <p:blipFill>
          <a:blip r:embed="rId3"/>
          <a:stretch>
            <a:fillRect/>
          </a:stretch>
        </p:blipFill>
        <p:spPr>
          <a:xfrm>
            <a:off x="1671050" y="2173357"/>
            <a:ext cx="8570230" cy="3555058"/>
          </a:xfrm>
          <a:prstGeom prst="rect">
            <a:avLst/>
          </a:prstGeom>
        </p:spPr>
      </p:pic>
      <p:sp>
        <p:nvSpPr>
          <p:cNvPr id="9" name="文本框 8">
            <a:extLst>
              <a:ext uri="{FF2B5EF4-FFF2-40B4-BE49-F238E27FC236}">
                <a16:creationId xmlns:a16="http://schemas.microsoft.com/office/drawing/2014/main" id="{551E00D6-6923-4257-A12A-6C4471956FAA}"/>
              </a:ext>
            </a:extLst>
          </p:cNvPr>
          <p:cNvSpPr txBox="1"/>
          <p:nvPr/>
        </p:nvSpPr>
        <p:spPr>
          <a:xfrm>
            <a:off x="1671050" y="1184253"/>
            <a:ext cx="8570229" cy="646331"/>
          </a:xfrm>
          <a:prstGeom prst="rect">
            <a:avLst/>
          </a:prstGeom>
          <a:noFill/>
        </p:spPr>
        <p:txBody>
          <a:bodyPr wrap="square">
            <a:spAutoFit/>
          </a:bodyPr>
          <a:lstStyle/>
          <a:p>
            <a:r>
              <a:rPr lang="zh-CN" altLang="en-US" dirty="0"/>
              <a:t>Instantiate a master and a slave respectively, and connect the interfaces to transmit data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Arial" panose="020B0604020202020204" pitchFamily="34" charset="0"/>
              </a:rPr>
              <a:t>2.2 Simulation waveform</a:t>
            </a:r>
            <a:endParaRPr lang="zh-CN" altLang="en-US" dirty="0">
              <a:sym typeface="Arial" panose="020B0604020202020204" pitchFamily="34" charset="0"/>
            </a:endParaRPr>
          </a:p>
        </p:txBody>
      </p:sp>
      <p:sp>
        <p:nvSpPr>
          <p:cNvPr id="3" name="灯片编号占位符 2"/>
          <p:cNvSpPr>
            <a:spLocks noGrp="1"/>
          </p:cNvSpPr>
          <p:nvPr>
            <p:ph type="sldNum" sz="quarter" idx="4"/>
          </p:nvPr>
        </p:nvSpPr>
        <p:spPr/>
        <p:txBody>
          <a:bodyPr/>
          <a:lstStyle/>
          <a:p>
            <a:pPr lvl="0"/>
            <a:r>
              <a:rPr lang="en-US" altLang="zh-CN" noProof="0">
                <a:sym typeface="Arial" panose="020B0604020202020204" pitchFamily="34" charset="0"/>
              </a:rPr>
              <a:t>&lt; </a:t>
            </a:r>
            <a:fld id="{A548B57D-AE10-4CF7-A9DF-59FEFA91B28E}" type="slidenum">
              <a:rPr lang="zh-CN" altLang="en-US" noProof="0" smtClean="0">
                <a:sym typeface="Arial" panose="020B0604020202020204" pitchFamily="34" charset="0"/>
              </a:rPr>
              <a:t>11</a:t>
            </a:fld>
            <a:r>
              <a:rPr lang="zh-CN" altLang="en-US" noProof="0">
                <a:sym typeface="Arial" panose="020B0604020202020204" pitchFamily="34" charset="0"/>
              </a:rPr>
              <a:t> </a:t>
            </a:r>
            <a:r>
              <a:rPr lang="en-US" altLang="zh-CN" noProof="0">
                <a:sym typeface="Arial" panose="020B0604020202020204" pitchFamily="34" charset="0"/>
              </a:rPr>
              <a:t>&gt;</a:t>
            </a:r>
            <a:endParaRPr lang="zh-CN" altLang="en-US" noProof="0" dirty="0">
              <a:sym typeface="Arial" panose="020B0604020202020204" pitchFamily="34" charset="0"/>
            </a:endParaRPr>
          </a:p>
        </p:txBody>
      </p:sp>
      <p:pic>
        <p:nvPicPr>
          <p:cNvPr id="6" name="图片 5">
            <a:extLst>
              <a:ext uri="{FF2B5EF4-FFF2-40B4-BE49-F238E27FC236}">
                <a16:creationId xmlns:a16="http://schemas.microsoft.com/office/drawing/2014/main" id="{DE4D61F9-EA1F-465C-ACBF-3D1D85D6AB87}"/>
              </a:ext>
            </a:extLst>
          </p:cNvPr>
          <p:cNvPicPr>
            <a:picLocks noChangeAspect="1"/>
          </p:cNvPicPr>
          <p:nvPr/>
        </p:nvPicPr>
        <p:blipFill>
          <a:blip r:embed="rId3"/>
          <a:stretch>
            <a:fillRect/>
          </a:stretch>
        </p:blipFill>
        <p:spPr>
          <a:xfrm>
            <a:off x="1856241" y="4624038"/>
            <a:ext cx="8917001" cy="862362"/>
          </a:xfrm>
          <a:prstGeom prst="rect">
            <a:avLst/>
          </a:prstGeom>
        </p:spPr>
      </p:pic>
      <p:pic>
        <p:nvPicPr>
          <p:cNvPr id="8" name="图片 7">
            <a:extLst>
              <a:ext uri="{FF2B5EF4-FFF2-40B4-BE49-F238E27FC236}">
                <a16:creationId xmlns:a16="http://schemas.microsoft.com/office/drawing/2014/main" id="{7D381870-353C-4318-9377-7E6141536E25}"/>
              </a:ext>
            </a:extLst>
          </p:cNvPr>
          <p:cNvPicPr>
            <a:picLocks noChangeAspect="1"/>
          </p:cNvPicPr>
          <p:nvPr/>
        </p:nvPicPr>
        <p:blipFill>
          <a:blip r:embed="rId4"/>
          <a:stretch>
            <a:fillRect/>
          </a:stretch>
        </p:blipFill>
        <p:spPr>
          <a:xfrm>
            <a:off x="1716391" y="1323638"/>
            <a:ext cx="9056851" cy="2837848"/>
          </a:xfrm>
          <a:prstGeom prst="rect">
            <a:avLst/>
          </a:prstGeom>
        </p:spPr>
      </p:pic>
    </p:spTree>
    <p:extLst>
      <p:ext uri="{BB962C8B-B14F-4D97-AF65-F5344CB8AC3E}">
        <p14:creationId xmlns:p14="http://schemas.microsoft.com/office/powerpoint/2010/main" val="2838208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Arial" panose="020B0604020202020204" pitchFamily="34" charset="0"/>
              </a:rPr>
              <a:t>2.2 Simulation waveform</a:t>
            </a:r>
            <a:endParaRPr lang="zh-CN" altLang="en-US" dirty="0">
              <a:sym typeface="Arial" panose="020B0604020202020204" pitchFamily="34" charset="0"/>
            </a:endParaRPr>
          </a:p>
        </p:txBody>
      </p:sp>
      <p:sp>
        <p:nvSpPr>
          <p:cNvPr id="3" name="灯片编号占位符 2"/>
          <p:cNvSpPr>
            <a:spLocks noGrp="1"/>
          </p:cNvSpPr>
          <p:nvPr>
            <p:ph type="sldNum" sz="quarter" idx="4"/>
          </p:nvPr>
        </p:nvSpPr>
        <p:spPr/>
        <p:txBody>
          <a:bodyPr/>
          <a:lstStyle/>
          <a:p>
            <a:pPr lvl="0"/>
            <a:r>
              <a:rPr lang="en-US" altLang="zh-CN" noProof="0">
                <a:sym typeface="Arial" panose="020B0604020202020204" pitchFamily="34" charset="0"/>
              </a:rPr>
              <a:t>&lt; </a:t>
            </a:r>
            <a:fld id="{A548B57D-AE10-4CF7-A9DF-59FEFA91B28E}" type="slidenum">
              <a:rPr lang="zh-CN" altLang="en-US" noProof="0" smtClean="0">
                <a:sym typeface="Arial" panose="020B0604020202020204" pitchFamily="34" charset="0"/>
              </a:rPr>
              <a:t>12</a:t>
            </a:fld>
            <a:r>
              <a:rPr lang="zh-CN" altLang="en-US" noProof="0">
                <a:sym typeface="Arial" panose="020B0604020202020204" pitchFamily="34" charset="0"/>
              </a:rPr>
              <a:t> </a:t>
            </a:r>
            <a:r>
              <a:rPr lang="en-US" altLang="zh-CN" noProof="0">
                <a:sym typeface="Arial" panose="020B0604020202020204" pitchFamily="34" charset="0"/>
              </a:rPr>
              <a:t>&gt;</a:t>
            </a:r>
            <a:endParaRPr lang="zh-CN" altLang="en-US" noProof="0" dirty="0">
              <a:sym typeface="Arial" panose="020B0604020202020204" pitchFamily="34" charset="0"/>
            </a:endParaRPr>
          </a:p>
        </p:txBody>
      </p:sp>
      <p:cxnSp>
        <p:nvCxnSpPr>
          <p:cNvPr id="27" name="直接连接符 26"/>
          <p:cNvCxnSpPr>
            <a:cxnSpLocks/>
          </p:cNvCxnSpPr>
          <p:nvPr/>
        </p:nvCxnSpPr>
        <p:spPr>
          <a:xfrm flipH="1">
            <a:off x="945578" y="3767677"/>
            <a:ext cx="10041740"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4C111549-E59B-43A7-A8BC-BDA9C22C92D0}"/>
              </a:ext>
            </a:extLst>
          </p:cNvPr>
          <p:cNvPicPr>
            <a:picLocks/>
          </p:cNvPicPr>
          <p:nvPr/>
        </p:nvPicPr>
        <p:blipFill>
          <a:blip r:embed="rId3"/>
          <a:srcRect/>
          <a:stretch/>
        </p:blipFill>
        <p:spPr>
          <a:xfrm>
            <a:off x="1056000" y="1529102"/>
            <a:ext cx="10080000" cy="1260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6" name="文本框 25">
            <a:extLst>
              <a:ext uri="{FF2B5EF4-FFF2-40B4-BE49-F238E27FC236}">
                <a16:creationId xmlns:a16="http://schemas.microsoft.com/office/drawing/2014/main" id="{D7977271-C033-4184-ADAA-73687E19D811}"/>
              </a:ext>
            </a:extLst>
          </p:cNvPr>
          <p:cNvSpPr txBox="1"/>
          <p:nvPr/>
        </p:nvSpPr>
        <p:spPr>
          <a:xfrm>
            <a:off x="945578" y="2991280"/>
            <a:ext cx="9712960" cy="707886"/>
          </a:xfrm>
          <a:prstGeom prst="rect">
            <a:avLst/>
          </a:prstGeom>
          <a:noFill/>
        </p:spPr>
        <p:txBody>
          <a:bodyPr wrap="square" rtlCol="0">
            <a:spAutoFit/>
          </a:bodyPr>
          <a:lstStyle/>
          <a:p>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Mode 0 :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cpol</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cpha</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 	In idle state SCK is low.</a:t>
            </a:r>
          </a:p>
          <a:p>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data being latched on odd numbered edges and shifted on even numbered edges</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6" name="图片 35">
            <a:extLst>
              <a:ext uri="{FF2B5EF4-FFF2-40B4-BE49-F238E27FC236}">
                <a16:creationId xmlns:a16="http://schemas.microsoft.com/office/drawing/2014/main" id="{3A0CA709-3609-4497-858B-E90B16E925B6}"/>
              </a:ext>
            </a:extLst>
          </p:cNvPr>
          <p:cNvPicPr>
            <a:picLocks/>
          </p:cNvPicPr>
          <p:nvPr/>
        </p:nvPicPr>
        <p:blipFill rotWithShape="1">
          <a:blip r:embed="rId4"/>
          <a:srcRect r="1475"/>
          <a:stretch/>
        </p:blipFill>
        <p:spPr>
          <a:xfrm>
            <a:off x="1056000" y="4004365"/>
            <a:ext cx="10080000" cy="1260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7" name="文本框 36">
            <a:extLst>
              <a:ext uri="{FF2B5EF4-FFF2-40B4-BE49-F238E27FC236}">
                <a16:creationId xmlns:a16="http://schemas.microsoft.com/office/drawing/2014/main" id="{348B6D93-C2D0-45AD-B731-DF6C1A2C680A}"/>
              </a:ext>
            </a:extLst>
          </p:cNvPr>
          <p:cNvSpPr txBox="1"/>
          <p:nvPr/>
        </p:nvSpPr>
        <p:spPr>
          <a:xfrm>
            <a:off x="945578" y="5475416"/>
            <a:ext cx="9712960" cy="707886"/>
          </a:xfrm>
          <a:prstGeom prst="rect">
            <a:avLst/>
          </a:prstGeom>
          <a:noFill/>
        </p:spPr>
        <p:txBody>
          <a:bodyPr wrap="square" rtlCol="0">
            <a:spAutoFit/>
          </a:bodyPr>
          <a:lstStyle/>
          <a:p>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Mode 1 :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cpol</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cpha</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1. 	In idle state SCK is low.</a:t>
            </a:r>
          </a:p>
          <a:p>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data being latched on even numbered edges and shifted on odd numbered edges</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884160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Arial" panose="020B0604020202020204" pitchFamily="34" charset="0"/>
              </a:rPr>
              <a:t>2.2 Simulation waveform</a:t>
            </a:r>
            <a:endParaRPr lang="zh-CN" altLang="en-US" dirty="0">
              <a:sym typeface="Arial" panose="020B0604020202020204" pitchFamily="34" charset="0"/>
            </a:endParaRPr>
          </a:p>
        </p:txBody>
      </p:sp>
      <p:sp>
        <p:nvSpPr>
          <p:cNvPr id="3" name="灯片编号占位符 2"/>
          <p:cNvSpPr>
            <a:spLocks noGrp="1"/>
          </p:cNvSpPr>
          <p:nvPr>
            <p:ph type="sldNum" sz="quarter" idx="4"/>
          </p:nvPr>
        </p:nvSpPr>
        <p:spPr/>
        <p:txBody>
          <a:bodyPr/>
          <a:lstStyle/>
          <a:p>
            <a:pPr lvl="0"/>
            <a:r>
              <a:rPr lang="en-US" altLang="zh-CN" noProof="0">
                <a:sym typeface="Arial" panose="020B0604020202020204" pitchFamily="34" charset="0"/>
              </a:rPr>
              <a:t>&lt; </a:t>
            </a:r>
            <a:fld id="{A548B57D-AE10-4CF7-A9DF-59FEFA91B28E}" type="slidenum">
              <a:rPr lang="zh-CN" altLang="en-US" noProof="0" smtClean="0">
                <a:sym typeface="Arial" panose="020B0604020202020204" pitchFamily="34" charset="0"/>
              </a:rPr>
              <a:t>13</a:t>
            </a:fld>
            <a:r>
              <a:rPr lang="zh-CN" altLang="en-US" noProof="0">
                <a:sym typeface="Arial" panose="020B0604020202020204" pitchFamily="34" charset="0"/>
              </a:rPr>
              <a:t> </a:t>
            </a:r>
            <a:r>
              <a:rPr lang="en-US" altLang="zh-CN" noProof="0">
                <a:sym typeface="Arial" panose="020B0604020202020204" pitchFamily="34" charset="0"/>
              </a:rPr>
              <a:t>&gt;</a:t>
            </a:r>
            <a:endParaRPr lang="zh-CN" altLang="en-US" noProof="0" dirty="0">
              <a:sym typeface="Arial" panose="020B0604020202020204" pitchFamily="34" charset="0"/>
            </a:endParaRPr>
          </a:p>
        </p:txBody>
      </p:sp>
      <p:cxnSp>
        <p:nvCxnSpPr>
          <p:cNvPr id="27" name="直接连接符 26"/>
          <p:cNvCxnSpPr>
            <a:cxnSpLocks/>
          </p:cNvCxnSpPr>
          <p:nvPr/>
        </p:nvCxnSpPr>
        <p:spPr>
          <a:xfrm flipH="1">
            <a:off x="945578" y="3767677"/>
            <a:ext cx="10041740"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4C111549-E59B-43A7-A8BC-BDA9C22C92D0}"/>
              </a:ext>
            </a:extLst>
          </p:cNvPr>
          <p:cNvPicPr>
            <a:picLocks/>
          </p:cNvPicPr>
          <p:nvPr/>
        </p:nvPicPr>
        <p:blipFill>
          <a:blip r:embed="rId3"/>
          <a:srcRect/>
          <a:stretch/>
        </p:blipFill>
        <p:spPr>
          <a:xfrm>
            <a:off x="1056000" y="1528031"/>
            <a:ext cx="10080000" cy="1260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6" name="文本框 25">
            <a:extLst>
              <a:ext uri="{FF2B5EF4-FFF2-40B4-BE49-F238E27FC236}">
                <a16:creationId xmlns:a16="http://schemas.microsoft.com/office/drawing/2014/main" id="{D7977271-C033-4184-ADAA-73687E19D811}"/>
              </a:ext>
            </a:extLst>
          </p:cNvPr>
          <p:cNvSpPr txBox="1"/>
          <p:nvPr/>
        </p:nvSpPr>
        <p:spPr>
          <a:xfrm>
            <a:off x="945578" y="2991280"/>
            <a:ext cx="9712960" cy="707886"/>
          </a:xfrm>
          <a:prstGeom prst="rect">
            <a:avLst/>
          </a:prstGeom>
          <a:noFill/>
        </p:spPr>
        <p:txBody>
          <a:bodyPr wrap="square" rtlCol="0">
            <a:spAutoFit/>
          </a:bodyPr>
          <a:lstStyle/>
          <a:p>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Mode 2 :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cpol</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1,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cpha</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 	In idle state SCK is high.</a:t>
            </a:r>
          </a:p>
          <a:p>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data being latched on odd numbered edges and shifted on even numbered edges</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36" name="图片 35">
            <a:extLst>
              <a:ext uri="{FF2B5EF4-FFF2-40B4-BE49-F238E27FC236}">
                <a16:creationId xmlns:a16="http://schemas.microsoft.com/office/drawing/2014/main" id="{3A0CA709-3609-4497-858B-E90B16E925B6}"/>
              </a:ext>
            </a:extLst>
          </p:cNvPr>
          <p:cNvPicPr>
            <a:picLocks/>
          </p:cNvPicPr>
          <p:nvPr/>
        </p:nvPicPr>
        <p:blipFill>
          <a:blip r:embed="rId4"/>
          <a:srcRect/>
          <a:stretch/>
        </p:blipFill>
        <p:spPr>
          <a:xfrm>
            <a:off x="1056000" y="4004365"/>
            <a:ext cx="10080000" cy="1260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7" name="文本框 36">
            <a:extLst>
              <a:ext uri="{FF2B5EF4-FFF2-40B4-BE49-F238E27FC236}">
                <a16:creationId xmlns:a16="http://schemas.microsoft.com/office/drawing/2014/main" id="{348B6D93-C2D0-45AD-B731-DF6C1A2C680A}"/>
              </a:ext>
            </a:extLst>
          </p:cNvPr>
          <p:cNvSpPr txBox="1"/>
          <p:nvPr/>
        </p:nvSpPr>
        <p:spPr>
          <a:xfrm>
            <a:off x="945578" y="5475416"/>
            <a:ext cx="9712960" cy="707886"/>
          </a:xfrm>
          <a:prstGeom prst="rect">
            <a:avLst/>
          </a:prstGeom>
          <a:noFill/>
        </p:spPr>
        <p:txBody>
          <a:bodyPr wrap="square" rtlCol="0">
            <a:spAutoFit/>
          </a:bodyPr>
          <a:lstStyle/>
          <a:p>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Mode 3 :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cpol</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1,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cpha</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1. 	In idle state SCK is high.</a:t>
            </a:r>
          </a:p>
          <a:p>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data being latched on even numbered edges and shifted on odd numbered edges</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669808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p:txBody>
          <a:bodyPr/>
          <a:lstStyle/>
          <a:p>
            <a:r>
              <a:rPr lang="en-US" altLang="zh-CN" dirty="0">
                <a:sym typeface="Arial" panose="020B0604020202020204" pitchFamily="34" charset="0"/>
              </a:rPr>
              <a:t>03</a:t>
            </a:r>
            <a:endParaRPr lang="zh-CN" altLang="en-US" dirty="0">
              <a:sym typeface="Arial" panose="020B0604020202020204" pitchFamily="34" charset="0"/>
            </a:endParaRPr>
          </a:p>
        </p:txBody>
      </p:sp>
      <p:sp>
        <p:nvSpPr>
          <p:cNvPr id="19" name="文本占位符 18"/>
          <p:cNvSpPr>
            <a:spLocks noGrp="1"/>
          </p:cNvSpPr>
          <p:nvPr>
            <p:ph type="body" sz="quarter" idx="11"/>
          </p:nvPr>
        </p:nvSpPr>
        <p:spPr>
          <a:xfrm>
            <a:off x="882188" y="3684327"/>
            <a:ext cx="11074460" cy="887667"/>
          </a:xfrm>
        </p:spPr>
        <p:txBody>
          <a:bodyPr/>
          <a:lstStyle/>
          <a:p>
            <a:pPr algn="l">
              <a:lnSpc>
                <a:spcPct val="90000"/>
              </a:lnSpc>
              <a:buClrTx/>
              <a:buSzTx/>
            </a:pPr>
            <a:r>
              <a:rPr lang="en-US" sz="4000" dirty="0">
                <a:sym typeface="Arial" panose="020B0604020202020204" pitchFamily="34" charset="0"/>
              </a:rPr>
              <a:t>DC simulation and post-simulation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3.1 timing report</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t>15</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5" name="图片 4">
            <a:extLst>
              <a:ext uri="{FF2B5EF4-FFF2-40B4-BE49-F238E27FC236}">
                <a16:creationId xmlns:a16="http://schemas.microsoft.com/office/drawing/2014/main" id="{D5C4DF7D-15EB-4FCB-88FA-EA94BD84EDFC}"/>
              </a:ext>
            </a:extLst>
          </p:cNvPr>
          <p:cNvPicPr>
            <a:picLocks noChangeAspect="1"/>
          </p:cNvPicPr>
          <p:nvPr/>
        </p:nvPicPr>
        <p:blipFill>
          <a:blip r:embed="rId3"/>
          <a:srcRect/>
          <a:stretch/>
        </p:blipFill>
        <p:spPr>
          <a:xfrm>
            <a:off x="844950" y="1302078"/>
            <a:ext cx="4895450" cy="4551909"/>
          </a:xfrm>
          <a:prstGeom prst="rect">
            <a:avLst/>
          </a:prstGeom>
        </p:spPr>
      </p:pic>
      <p:pic>
        <p:nvPicPr>
          <p:cNvPr id="7" name="图片 6">
            <a:extLst>
              <a:ext uri="{FF2B5EF4-FFF2-40B4-BE49-F238E27FC236}">
                <a16:creationId xmlns:a16="http://schemas.microsoft.com/office/drawing/2014/main" id="{5CE92129-EAD8-49EB-A4D3-00D4E3A61C28}"/>
              </a:ext>
            </a:extLst>
          </p:cNvPr>
          <p:cNvPicPr>
            <a:picLocks noChangeAspect="1"/>
          </p:cNvPicPr>
          <p:nvPr/>
        </p:nvPicPr>
        <p:blipFill>
          <a:blip r:embed="rId4"/>
          <a:srcRect/>
          <a:stretch/>
        </p:blipFill>
        <p:spPr>
          <a:xfrm>
            <a:off x="6249880" y="1269095"/>
            <a:ext cx="5097170" cy="458489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2F038C9-055A-4461-804A-05DE98D4DA7D}"/>
              </a:ext>
            </a:extLst>
          </p:cNvPr>
          <p:cNvPicPr>
            <a:picLocks noChangeAspect="1"/>
          </p:cNvPicPr>
          <p:nvPr/>
        </p:nvPicPr>
        <p:blipFill rotWithShape="1">
          <a:blip r:embed="rId3"/>
          <a:srcRect t="9561"/>
          <a:stretch/>
        </p:blipFill>
        <p:spPr>
          <a:xfrm>
            <a:off x="859129" y="3075077"/>
            <a:ext cx="10358020" cy="2721587"/>
          </a:xfrm>
          <a:prstGeom prst="rect">
            <a:avLst/>
          </a:prstGeom>
        </p:spPr>
      </p:pic>
      <p:sp>
        <p:nvSpPr>
          <p:cNvPr id="8" name="标题 7"/>
          <p:cNvSpPr>
            <a:spLocks noGrp="1"/>
          </p:cNvSpPr>
          <p:nvPr>
            <p:ph type="title"/>
          </p:nvPr>
        </p:nvSpPr>
        <p:spPr/>
        <p:txBody>
          <a:bodyPr/>
          <a:lstStyle/>
          <a:p>
            <a:r>
              <a:rPr lang="en-US" altLang="zh-CN" dirty="0">
                <a:sym typeface="Arial" panose="020B0604020202020204" pitchFamily="34" charset="0"/>
              </a:rPr>
              <a:t>3.2 </a:t>
            </a:r>
            <a:r>
              <a:rPr lang="en-US" dirty="0">
                <a:sym typeface="Arial" panose="020B0604020202020204" pitchFamily="34" charset="0"/>
              </a:rPr>
              <a:t>post </a:t>
            </a:r>
            <a:r>
              <a:rPr lang="en-US" altLang="zh-CN" dirty="0">
                <a:sym typeface="Arial" panose="020B0604020202020204" pitchFamily="34" charset="0"/>
              </a:rPr>
              <a:t>simula</a:t>
            </a:r>
            <a:r>
              <a:rPr lang="en-US" dirty="0">
                <a:sym typeface="Arial" panose="020B0604020202020204" pitchFamily="34" charset="0"/>
              </a:rPr>
              <a:t>tion waveform</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t>16</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pic>
        <p:nvPicPr>
          <p:cNvPr id="5" name="图片 4">
            <a:extLst>
              <a:ext uri="{FF2B5EF4-FFF2-40B4-BE49-F238E27FC236}">
                <a16:creationId xmlns:a16="http://schemas.microsoft.com/office/drawing/2014/main" id="{4C4603E1-2285-4C89-B70C-7271F0B6F73E}"/>
              </a:ext>
            </a:extLst>
          </p:cNvPr>
          <p:cNvPicPr>
            <a:picLocks noChangeAspect="1"/>
          </p:cNvPicPr>
          <p:nvPr/>
        </p:nvPicPr>
        <p:blipFill>
          <a:blip r:embed="rId4"/>
          <a:srcRect/>
          <a:stretch/>
        </p:blipFill>
        <p:spPr>
          <a:xfrm>
            <a:off x="859129" y="1230029"/>
            <a:ext cx="4881465" cy="2494718"/>
          </a:xfrm>
          <a:prstGeom prst="rect">
            <a:avLst/>
          </a:prstGeom>
        </p:spPr>
      </p:pic>
      <p:sp>
        <p:nvSpPr>
          <p:cNvPr id="10" name="文本框 9">
            <a:extLst>
              <a:ext uri="{FF2B5EF4-FFF2-40B4-BE49-F238E27FC236}">
                <a16:creationId xmlns:a16="http://schemas.microsoft.com/office/drawing/2014/main" id="{E39900F5-BC38-4800-B8E4-80386CB51EBD}"/>
              </a:ext>
            </a:extLst>
          </p:cNvPr>
          <p:cNvSpPr txBox="1"/>
          <p:nvPr/>
        </p:nvSpPr>
        <p:spPr>
          <a:xfrm>
            <a:off x="6604481" y="1831057"/>
            <a:ext cx="4612668" cy="646331"/>
          </a:xfrm>
          <a:prstGeom prst="rect">
            <a:avLst/>
          </a:prstGeom>
          <a:noFill/>
        </p:spPr>
        <p:txBody>
          <a:bodyPr wrap="square">
            <a:spAutoFit/>
          </a:bodyPr>
          <a:lstStyle/>
          <a:p>
            <a:r>
              <a:rPr lang="en-US" altLang="zh-CN" sz="1800" dirty="0" err="1">
                <a:solidFill>
                  <a:srgbClr val="000000"/>
                </a:solidFill>
                <a:latin typeface="Arial"/>
                <a:cs typeface="Arial"/>
              </a:rPr>
              <a:t>Backannotate</a:t>
            </a:r>
            <a:r>
              <a:rPr lang="en-US" altLang="zh-CN" sz="1800" dirty="0">
                <a:solidFill>
                  <a:srgbClr val="000000"/>
                </a:solidFill>
                <a:latin typeface="Arial"/>
                <a:cs typeface="Arial"/>
              </a:rPr>
              <a:t> </a:t>
            </a:r>
            <a:r>
              <a:rPr lang="en-US" altLang="zh-CN" dirty="0">
                <a:solidFill>
                  <a:srgbClr val="000000"/>
                </a:solidFill>
                <a:latin typeface="Arial"/>
                <a:cs typeface="Arial"/>
              </a:rPr>
              <a:t>and</a:t>
            </a:r>
            <a:r>
              <a:rPr lang="zh-CN" altLang="en-US" dirty="0">
                <a:solidFill>
                  <a:srgbClr val="000000"/>
                </a:solidFill>
                <a:latin typeface="Arial"/>
                <a:cs typeface="Arial"/>
              </a:rPr>
              <a:t> </a:t>
            </a:r>
            <a:r>
              <a:rPr lang="en-US" altLang="zh-CN" dirty="0">
                <a:solidFill>
                  <a:srgbClr val="000000"/>
                </a:solidFill>
                <a:latin typeface="Arial"/>
                <a:cs typeface="Arial"/>
              </a:rPr>
              <a:t>simulation</a:t>
            </a:r>
            <a:r>
              <a:rPr lang="zh-CN" altLang="en-US" dirty="0">
                <a:solidFill>
                  <a:srgbClr val="000000"/>
                </a:solidFill>
                <a:latin typeface="Arial"/>
                <a:cs typeface="Arial"/>
              </a:rPr>
              <a:t> </a:t>
            </a:r>
            <a:r>
              <a:rPr lang="en-US" altLang="zh-CN" dirty="0">
                <a:solidFill>
                  <a:srgbClr val="000000"/>
                </a:solidFill>
                <a:latin typeface="Arial"/>
                <a:cs typeface="Arial"/>
              </a:rPr>
              <a:t>with</a:t>
            </a:r>
            <a:r>
              <a:rPr lang="zh-CN" altLang="en-US" dirty="0">
                <a:solidFill>
                  <a:srgbClr val="000000"/>
                </a:solidFill>
                <a:latin typeface="Arial"/>
                <a:cs typeface="Arial"/>
              </a:rPr>
              <a:t> </a:t>
            </a:r>
            <a:r>
              <a:rPr lang="en-US" altLang="zh-CN" dirty="0">
                <a:solidFill>
                  <a:srgbClr val="000000"/>
                </a:solidFill>
                <a:latin typeface="Arial"/>
                <a:cs typeface="Arial"/>
              </a:rPr>
              <a:t>netlist.</a:t>
            </a:r>
          </a:p>
          <a:p>
            <a:r>
              <a:rPr lang="zh-CN" altLang="en-US" dirty="0"/>
              <a:t>Consistent with pre </a:t>
            </a:r>
            <a:r>
              <a:rPr lang="en-US" altLang="zh-CN" dirty="0"/>
              <a:t>s</a:t>
            </a:r>
            <a:r>
              <a:rPr lang="zh-CN" altLang="en-US" dirty="0"/>
              <a:t>im</a:t>
            </a:r>
            <a:r>
              <a:rPr lang="en-US" altLang="zh-CN" dirty="0"/>
              <a:t>ul</a:t>
            </a:r>
            <a:r>
              <a:rPr lang="zh-CN" altLang="en-US" dirty="0"/>
              <a:t>ation results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p:txBody>
          <a:bodyPr/>
          <a:lstStyle/>
          <a:p>
            <a:r>
              <a:rPr lang="en-US" altLang="zh-CN" dirty="0">
                <a:sym typeface="Arial" panose="020B0604020202020204" pitchFamily="34" charset="0"/>
              </a:rPr>
              <a:t>04</a:t>
            </a:r>
            <a:endParaRPr lang="zh-CN" altLang="en-US" dirty="0">
              <a:sym typeface="Arial" panose="020B0604020202020204" pitchFamily="34" charset="0"/>
            </a:endParaRPr>
          </a:p>
        </p:txBody>
      </p:sp>
      <p:sp>
        <p:nvSpPr>
          <p:cNvPr id="19" name="文本占位符 18"/>
          <p:cNvSpPr>
            <a:spLocks noGrp="1"/>
          </p:cNvSpPr>
          <p:nvPr>
            <p:ph type="body" sz="quarter" idx="11"/>
          </p:nvPr>
        </p:nvSpPr>
        <p:spPr>
          <a:xfrm>
            <a:off x="882188" y="3684327"/>
            <a:ext cx="11074460" cy="887667"/>
          </a:xfrm>
        </p:spPr>
        <p:txBody>
          <a:bodyPr/>
          <a:lstStyle/>
          <a:p>
            <a:pPr algn="l">
              <a:lnSpc>
                <a:spcPct val="90000"/>
              </a:lnSpc>
              <a:buClrTx/>
              <a:buSzTx/>
            </a:pPr>
            <a:r>
              <a:rPr lang="en-US" sz="4000" dirty="0">
                <a:sym typeface="Arial" panose="020B0604020202020204" pitchFamily="34" charset="0"/>
              </a:rPr>
              <a:t>Backend and testing</a:t>
            </a:r>
          </a:p>
        </p:txBody>
      </p:sp>
    </p:spTree>
    <p:extLst>
      <p:ext uri="{BB962C8B-B14F-4D97-AF65-F5344CB8AC3E}">
        <p14:creationId xmlns:p14="http://schemas.microsoft.com/office/powerpoint/2010/main" val="14664507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1515573"/>
            <a:ext cx="12192000" cy="38268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966259" y="3247600"/>
            <a:ext cx="10422913" cy="592022"/>
          </a:xfrm>
          <a:prstGeom prst="rect">
            <a:avLst/>
          </a:prstGeom>
          <a:noFill/>
        </p:spPr>
        <p:txBody>
          <a:bodyPr wrap="square" rtlCol="0">
            <a:spAutoFit/>
          </a:bodyPr>
          <a:lstStyle/>
          <a:p>
            <a:pPr marL="0" marR="0" lvl="0" indent="0" algn="dist" defTabSz="914400" rtl="0" eaLnBrk="1" fontAlgn="auto" latinLnBrk="0" hangingPunct="1">
              <a:lnSpc>
                <a:spcPct val="110000"/>
              </a:lnSpc>
              <a:spcBef>
                <a:spcPts val="0"/>
              </a:spcBef>
              <a:spcAft>
                <a:spcPts val="0"/>
              </a:spcAft>
              <a:buClrTx/>
              <a:buSzTx/>
              <a:buFontTx/>
              <a:buNone/>
              <a:defRPr/>
            </a:pPr>
            <a:r>
              <a:rPr kumimoji="0" lang="en-US" altLang="zh-CN" sz="32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rPr>
              <a:t>THANKS TO THE TEACHER'S CAREFUL GUIDANCE</a:t>
            </a:r>
          </a:p>
        </p:txBody>
      </p:sp>
      <p:sp>
        <p:nvSpPr>
          <p:cNvPr id="6" name="椭圆 5"/>
          <p:cNvSpPr/>
          <p:nvPr/>
        </p:nvSpPr>
        <p:spPr>
          <a:xfrm>
            <a:off x="5197121" y="602182"/>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3" name="组合 12"/>
          <p:cNvGrpSpPr/>
          <p:nvPr/>
        </p:nvGrpSpPr>
        <p:grpSpPr>
          <a:xfrm>
            <a:off x="5317814" y="718939"/>
            <a:ext cx="1614432" cy="1610666"/>
            <a:chOff x="2105799" y="20055838"/>
            <a:chExt cx="6748090" cy="6732363"/>
          </a:xfrm>
          <a:solidFill>
            <a:schemeClr val="accent1"/>
          </a:solidFill>
        </p:grpSpPr>
        <p:sp>
          <p:nvSpPr>
            <p:cNvPr id="14"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a:stretch>
            <a:fillRect/>
          </a:stretch>
        </p:blipFill>
        <p:spPr>
          <a:xfrm>
            <a:off x="0" y="0"/>
            <a:ext cx="12192000" cy="3357217"/>
          </a:xfrm>
          <a:prstGeom prst="rect">
            <a:avLst/>
          </a:prstGeom>
        </p:spPr>
      </p:pic>
      <p:sp>
        <p:nvSpPr>
          <p:cNvPr id="10" name="矩形 9"/>
          <p:cNvSpPr/>
          <p:nvPr/>
        </p:nvSpPr>
        <p:spPr>
          <a:xfrm>
            <a:off x="0" y="-7289"/>
            <a:ext cx="12192000" cy="3364506"/>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1" name="组合 30"/>
          <p:cNvGrpSpPr/>
          <p:nvPr/>
        </p:nvGrpSpPr>
        <p:grpSpPr>
          <a:xfrm>
            <a:off x="1494200" y="4358917"/>
            <a:ext cx="9513033" cy="1536702"/>
            <a:chOff x="1165639" y="4145557"/>
            <a:chExt cx="9513033" cy="1536702"/>
          </a:xfrm>
        </p:grpSpPr>
        <p:sp>
          <p:nvSpPr>
            <p:cNvPr id="12" name="iṩ1îḍe"/>
            <p:cNvSpPr txBox="1"/>
            <p:nvPr/>
          </p:nvSpPr>
          <p:spPr>
            <a:xfrm>
              <a:off x="1165639" y="4145557"/>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01.</a:t>
              </a:r>
            </a:p>
          </p:txBody>
        </p:sp>
        <p:sp>
          <p:nvSpPr>
            <p:cNvPr id="14" name="îŝ1íḍe"/>
            <p:cNvSpPr txBox="1"/>
            <p:nvPr/>
          </p:nvSpPr>
          <p:spPr>
            <a:xfrm>
              <a:off x="2323587" y="4268079"/>
              <a:ext cx="3986285" cy="426121"/>
            </a:xfrm>
            <a:prstGeom prst="rect">
              <a:avLst/>
            </a:prstGeom>
            <a:noFill/>
            <a:ln>
              <a:noFill/>
            </a:ln>
          </p:spPr>
          <p:txBody>
            <a:bodyPr wrap="square" lIns="91440" tIns="45720" rIns="91440" bIns="45720" anchor="b" anchorCtr="0">
              <a:noAutofit/>
            </a:bodyPr>
            <a:lstStyle/>
            <a:p>
              <a:pPr>
                <a:lnSpc>
                  <a:spcPct val="120000"/>
                </a:lnSpc>
              </a:pPr>
              <a:r>
                <a:rPr lang="en-US" altLang="zh-CN"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Introduction to ports and registers</a:t>
              </a:r>
              <a:endParaRPr lang="zh-CN" altLang="en-US"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ïṩľîḋe"/>
            <p:cNvSpPr txBox="1"/>
            <p:nvPr/>
          </p:nvSpPr>
          <p:spPr>
            <a:xfrm>
              <a:off x="1165639" y="5035928"/>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0</a:t>
              </a:r>
              <a:r>
                <a:rPr lang="en-US" altLang="zh-CN"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3</a:t>
              </a: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t>
              </a:r>
            </a:p>
          </p:txBody>
        </p:sp>
        <p:sp>
          <p:nvSpPr>
            <p:cNvPr id="19" name="îŝ1íḍe"/>
            <p:cNvSpPr txBox="1"/>
            <p:nvPr/>
          </p:nvSpPr>
          <p:spPr>
            <a:xfrm>
              <a:off x="2323587" y="5139384"/>
              <a:ext cx="4262123" cy="439417"/>
            </a:xfrm>
            <a:prstGeom prst="rect">
              <a:avLst/>
            </a:prstGeom>
            <a:noFill/>
            <a:ln>
              <a:noFill/>
            </a:ln>
          </p:spPr>
          <p:txBody>
            <a:bodyPr wrap="square" lIns="91440" tIns="45720" rIns="91440" bIns="45720" anchor="b" anchorCtr="0">
              <a:noAutofit/>
            </a:bodyPr>
            <a:lstStyle/>
            <a:p>
              <a:pPr>
                <a:lnSpc>
                  <a:spcPct val="120000"/>
                </a:lnSpc>
              </a:pPr>
              <a:r>
                <a:rPr lang="en-US" altLang="zh-CN"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DC simulation and post-simulation</a:t>
              </a:r>
              <a:endParaRPr lang="zh-CN" altLang="en-US"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ï$ľïde"/>
            <p:cNvSpPr txBox="1"/>
            <p:nvPr/>
          </p:nvSpPr>
          <p:spPr>
            <a:xfrm>
              <a:off x="6046169" y="4145557"/>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0</a:t>
              </a:r>
              <a:r>
                <a:rPr lang="en-US" altLang="zh-CN"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2</a:t>
              </a: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t>
              </a:r>
            </a:p>
          </p:txBody>
        </p:sp>
        <p:sp>
          <p:nvSpPr>
            <p:cNvPr id="24" name="îŝ1íḍe"/>
            <p:cNvSpPr txBox="1"/>
            <p:nvPr/>
          </p:nvSpPr>
          <p:spPr>
            <a:xfrm>
              <a:off x="7204118" y="4254783"/>
              <a:ext cx="3474554" cy="439417"/>
            </a:xfrm>
            <a:prstGeom prst="rect">
              <a:avLst/>
            </a:prstGeom>
            <a:noFill/>
            <a:ln>
              <a:noFill/>
            </a:ln>
          </p:spPr>
          <p:txBody>
            <a:bodyPr wrap="square" lIns="91440" tIns="45720" rIns="91440" bIns="45720" anchor="b" anchorCtr="0">
              <a:noAutofit/>
            </a:bodyPr>
            <a:lstStyle/>
            <a:p>
              <a:pPr>
                <a:lnSpc>
                  <a:spcPct val="120000"/>
                </a:lnSpc>
              </a:pPr>
              <a:r>
                <a:rPr lang="en-US" altLang="zh-CN"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Simulation waveform</a:t>
              </a:r>
              <a:endParaRPr lang="zh-CN" altLang="en-US"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ïṥ1ïḓè"/>
            <p:cNvSpPr txBox="1"/>
            <p:nvPr/>
          </p:nvSpPr>
          <p:spPr>
            <a:xfrm>
              <a:off x="6046169" y="5035928"/>
              <a:ext cx="1157948" cy="646331"/>
            </a:xfrm>
            <a:prstGeom prst="rect">
              <a:avLst/>
            </a:prstGeom>
            <a:noFill/>
          </p:spPr>
          <p:txBody>
            <a:bodyPr wrap="square" lIns="91440" tIns="45720" rIns="91440" bIns="45720">
              <a:normAutofit fontScale="925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0</a:t>
              </a:r>
              <a:r>
                <a:rPr lang="en-US" altLang="zh-CN"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4</a:t>
              </a:r>
              <a:r>
                <a:rPr lang="en-US" sz="3600" b="1"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a:t>
              </a:r>
            </a:p>
          </p:txBody>
        </p:sp>
        <p:sp>
          <p:nvSpPr>
            <p:cNvPr id="29" name="îŝ1íḍe"/>
            <p:cNvSpPr txBox="1"/>
            <p:nvPr/>
          </p:nvSpPr>
          <p:spPr>
            <a:xfrm>
              <a:off x="7204117" y="5140815"/>
              <a:ext cx="3369001" cy="439417"/>
            </a:xfrm>
            <a:prstGeom prst="rect">
              <a:avLst/>
            </a:prstGeom>
            <a:noFill/>
            <a:ln>
              <a:noFill/>
            </a:ln>
          </p:spPr>
          <p:txBody>
            <a:bodyPr wrap="square" lIns="91440" tIns="45720" rIns="91440" bIns="45720" anchor="b" anchorCtr="0">
              <a:noAutofit/>
            </a:bodyPr>
            <a:lstStyle/>
            <a:p>
              <a:pPr>
                <a:lnSpc>
                  <a:spcPct val="120000"/>
                </a:lnSpc>
              </a:pPr>
              <a:r>
                <a:rPr lang="en-US" altLang="zh-CN"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Backend and testing</a:t>
              </a:r>
              <a:endParaRPr lang="zh-CN" altLang="en-US"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3" name="组合 12"/>
          <p:cNvGrpSpPr/>
          <p:nvPr/>
        </p:nvGrpSpPr>
        <p:grpSpPr>
          <a:xfrm>
            <a:off x="539327" y="329882"/>
            <a:ext cx="1512002" cy="444892"/>
            <a:chOff x="9556201" y="498129"/>
            <a:chExt cx="1993881" cy="586680"/>
          </a:xfrm>
        </p:grpSpPr>
        <p:grpSp>
          <p:nvGrpSpPr>
            <p:cNvPr id="15" name="组合 14"/>
            <p:cNvGrpSpPr/>
            <p:nvPr userDrawn="1"/>
          </p:nvGrpSpPr>
          <p:grpSpPr>
            <a:xfrm>
              <a:off x="10239376" y="968937"/>
              <a:ext cx="1307697" cy="96254"/>
              <a:chOff x="4616246" y="3878362"/>
              <a:chExt cx="5571416" cy="410087"/>
            </a:xfrm>
            <a:solidFill>
              <a:schemeClr val="tx1">
                <a:alpha val="80000"/>
              </a:schemeClr>
            </a:solidFill>
          </p:grpSpPr>
          <p:sp>
            <p:nvSpPr>
              <p:cNvPr id="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组合 15"/>
            <p:cNvGrpSpPr/>
            <p:nvPr userDrawn="1"/>
          </p:nvGrpSpPr>
          <p:grpSpPr>
            <a:xfrm>
              <a:off x="10237120" y="539555"/>
              <a:ext cx="1312962" cy="375239"/>
              <a:chOff x="4606634" y="2048989"/>
              <a:chExt cx="5593843" cy="1598699"/>
            </a:xfrm>
            <a:solidFill>
              <a:schemeClr val="accent1">
                <a:alpha val="80000"/>
              </a:schemeClr>
            </a:solidFill>
          </p:grpSpPr>
          <p:sp>
            <p:nvSpPr>
              <p:cNvPr id="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8" name="组合 17"/>
            <p:cNvGrpSpPr/>
            <p:nvPr userDrawn="1"/>
          </p:nvGrpSpPr>
          <p:grpSpPr>
            <a:xfrm>
              <a:off x="9556201" y="498129"/>
              <a:ext cx="588050" cy="586680"/>
              <a:chOff x="2105799" y="20055838"/>
              <a:chExt cx="6748090" cy="6732363"/>
            </a:xfrm>
            <a:solidFill>
              <a:schemeClr val="accent1">
                <a:alpha val="80000"/>
              </a:schemeClr>
            </a:solidFill>
          </p:grpSpPr>
          <p:sp>
            <p:nvSpPr>
              <p:cNvPr id="20"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2" name="矩形 1"/>
          <p:cNvSpPr/>
          <p:nvPr/>
        </p:nvSpPr>
        <p:spPr>
          <a:xfrm>
            <a:off x="5277728" y="3568897"/>
            <a:ext cx="1636544" cy="707886"/>
          </a:xfrm>
          <a:prstGeom prst="rect">
            <a:avLst/>
          </a:prstGeom>
        </p:spPr>
        <p:txBody>
          <a:bodyPr wrap="square">
            <a:spAutoFit/>
          </a:bodyPr>
          <a:lstStyle/>
          <a:p>
            <a:pPr algn="dist"/>
            <a:r>
              <a:rPr lang="zh-CN" altLang="en-US" sz="24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目录 </a:t>
            </a:r>
            <a:endParaRPr lang="en-US" altLang="zh-CN" sz="2400" b="1"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dist"/>
            <a:r>
              <a:rPr lang="en-US" altLang="zh-CN" sz="16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rPr>
              <a:t>contents</a:t>
            </a:r>
            <a:endParaRPr lang="zh-CN" altLang="en-US" sz="1600" dirty="0">
              <a:solidFill>
                <a:schemeClr val="tx1">
                  <a:lumMod val="85000"/>
                  <a:lumOff val="1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p:txBody>
          <a:bodyPr/>
          <a:lstStyle/>
          <a:p>
            <a:r>
              <a:rPr lang="en-US" altLang="zh-CN" dirty="0">
                <a:sym typeface="Arial" panose="020B0604020202020204" pitchFamily="34" charset="0"/>
              </a:rPr>
              <a:t>01</a:t>
            </a:r>
            <a:endParaRPr lang="zh-CN" altLang="en-US" dirty="0">
              <a:sym typeface="Arial" panose="020B0604020202020204" pitchFamily="34" charset="0"/>
            </a:endParaRPr>
          </a:p>
        </p:txBody>
      </p:sp>
      <p:sp>
        <p:nvSpPr>
          <p:cNvPr id="19" name="文本占位符 18"/>
          <p:cNvSpPr>
            <a:spLocks noGrp="1"/>
          </p:cNvSpPr>
          <p:nvPr>
            <p:ph type="body" sz="quarter" idx="11"/>
          </p:nvPr>
        </p:nvSpPr>
        <p:spPr>
          <a:xfrm>
            <a:off x="882188" y="3684327"/>
            <a:ext cx="12224212" cy="887667"/>
          </a:xfrm>
        </p:spPr>
        <p:txBody>
          <a:bodyPr/>
          <a:lstStyle/>
          <a:p>
            <a:r>
              <a:rPr lang="en-US" altLang="zh-CN" sz="4000" dirty="0">
                <a:sym typeface="Arial" panose="020B0604020202020204" pitchFamily="34" charset="0"/>
              </a:rPr>
              <a:t>Introduction to ports and registers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1.1 </a:t>
            </a:r>
            <a:r>
              <a:rPr lang="en-US" dirty="0">
                <a:sym typeface="Arial" panose="020B0604020202020204" pitchFamily="34" charset="0"/>
              </a:rPr>
              <a:t>Port definition</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t>4</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graphicFrame>
        <p:nvGraphicFramePr>
          <p:cNvPr id="3" name="表格 2"/>
          <p:cNvGraphicFramePr/>
          <p:nvPr>
            <p:custDataLst>
              <p:tags r:id="rId1"/>
            </p:custDataLst>
            <p:extLst>
              <p:ext uri="{D42A27DB-BD31-4B8C-83A1-F6EECF244321}">
                <p14:modId xmlns:p14="http://schemas.microsoft.com/office/powerpoint/2010/main" val="301730636"/>
              </p:ext>
            </p:extLst>
          </p:nvPr>
        </p:nvGraphicFramePr>
        <p:xfrm>
          <a:off x="5148581" y="1161197"/>
          <a:ext cx="6600410" cy="4855525"/>
        </p:xfrm>
        <a:graphic>
          <a:graphicData uri="http://schemas.openxmlformats.org/drawingml/2006/table">
            <a:tbl>
              <a:tblPr>
                <a:tableStyleId>{3B4B98B0-60AC-42C2-AFA5-B58CD77FA1E5}</a:tableStyleId>
              </a:tblPr>
              <a:tblGrid>
                <a:gridCol w="1019175">
                  <a:extLst>
                    <a:ext uri="{9D8B030D-6E8A-4147-A177-3AD203B41FA5}">
                      <a16:colId xmlns:a16="http://schemas.microsoft.com/office/drawing/2014/main" val="20000"/>
                    </a:ext>
                  </a:extLst>
                </a:gridCol>
                <a:gridCol w="779145">
                  <a:extLst>
                    <a:ext uri="{9D8B030D-6E8A-4147-A177-3AD203B41FA5}">
                      <a16:colId xmlns:a16="http://schemas.microsoft.com/office/drawing/2014/main" val="20001"/>
                    </a:ext>
                  </a:extLst>
                </a:gridCol>
                <a:gridCol w="1524302">
                  <a:extLst>
                    <a:ext uri="{9D8B030D-6E8A-4147-A177-3AD203B41FA5}">
                      <a16:colId xmlns:a16="http://schemas.microsoft.com/office/drawing/2014/main" val="20002"/>
                    </a:ext>
                  </a:extLst>
                </a:gridCol>
                <a:gridCol w="1089486">
                  <a:extLst>
                    <a:ext uri="{9D8B030D-6E8A-4147-A177-3AD203B41FA5}">
                      <a16:colId xmlns:a16="http://schemas.microsoft.com/office/drawing/2014/main" val="20003"/>
                    </a:ext>
                  </a:extLst>
                </a:gridCol>
                <a:gridCol w="734282">
                  <a:extLst>
                    <a:ext uri="{9D8B030D-6E8A-4147-A177-3AD203B41FA5}">
                      <a16:colId xmlns:a16="http://schemas.microsoft.com/office/drawing/2014/main" val="20004"/>
                    </a:ext>
                  </a:extLst>
                </a:gridCol>
                <a:gridCol w="1454020">
                  <a:extLst>
                    <a:ext uri="{9D8B030D-6E8A-4147-A177-3AD203B41FA5}">
                      <a16:colId xmlns:a16="http://schemas.microsoft.com/office/drawing/2014/main" val="20005"/>
                    </a:ext>
                  </a:extLst>
                </a:gridCol>
              </a:tblGrid>
              <a:tr h="468580">
                <a:tc>
                  <a:txBody>
                    <a:bodyPr/>
                    <a:lstStyle/>
                    <a:p>
                      <a:pPr indent="0" algn="ctr">
                        <a:buNone/>
                      </a:pPr>
                      <a:r>
                        <a:rPr lang="en-US" sz="2000" b="1" dirty="0">
                          <a:solidFill>
                            <a:schemeClr val="tx1"/>
                          </a:solidFill>
                        </a:rPr>
                        <a:t>input</a:t>
                      </a:r>
                      <a:endParaRPr lang="en-US" altLang="en-US" sz="2000" b="1" dirty="0">
                        <a:solidFill>
                          <a:schemeClr val="tx1"/>
                        </a:solidFill>
                        <a:latin typeface="宋体" panose="02010600030101010101" pitchFamily="2" charset="-122"/>
                        <a:ea typeface="宋体" panose="02010600030101010101" pitchFamily="2" charset="-122"/>
                      </a:endParaRPr>
                    </a:p>
                  </a:txBody>
                  <a:tcPr marL="12700" marR="12700" marT="12700" anchor="ctr">
                    <a:lnB w="12700" cap="flat" cmpd="sng" algn="ctr">
                      <a:solidFill>
                        <a:srgbClr val="A11112"/>
                      </a:solidFill>
                      <a:prstDash val="solid"/>
                      <a:round/>
                      <a:headEnd type="none" w="med" len="med"/>
                      <a:tailEnd type="none" w="med" len="med"/>
                    </a:lnB>
                  </a:tcPr>
                </a:tc>
                <a:tc>
                  <a:txBody>
                    <a:bodyPr/>
                    <a:lstStyle/>
                    <a:p>
                      <a:pPr indent="0" algn="ctr">
                        <a:buNone/>
                      </a:pPr>
                      <a:r>
                        <a:rPr lang="en-US" altLang="zh-CN" sz="2000" b="1" dirty="0">
                          <a:solidFill>
                            <a:schemeClr val="tx1"/>
                          </a:solidFill>
                        </a:rPr>
                        <a:t>width</a:t>
                      </a:r>
                      <a:endParaRPr lang="zh-CN" altLang="en-US" sz="2000" b="1" dirty="0">
                        <a:solidFill>
                          <a:schemeClr val="tx1"/>
                        </a:solidFill>
                        <a:latin typeface="宋体" panose="02010600030101010101" pitchFamily="2" charset="-122"/>
                        <a:ea typeface="宋体" panose="02010600030101010101" pitchFamily="2" charset="-122"/>
                      </a:endParaRPr>
                    </a:p>
                  </a:txBody>
                  <a:tcPr marL="12700" marR="12700" marT="12700" anchor="ctr">
                    <a:lnB w="12700" cap="flat" cmpd="sng" algn="ctr">
                      <a:solidFill>
                        <a:srgbClr val="A11112"/>
                      </a:solidFill>
                      <a:prstDash val="solid"/>
                      <a:round/>
                      <a:headEnd type="none" w="med" len="med"/>
                      <a:tailEnd type="none" w="med" len="med"/>
                    </a:lnB>
                  </a:tcPr>
                </a:tc>
                <a:tc>
                  <a:txBody>
                    <a:bodyPr/>
                    <a:lstStyle/>
                    <a:p>
                      <a:pPr indent="0" algn="ctr">
                        <a:buNone/>
                      </a:pPr>
                      <a:r>
                        <a:rPr lang="en-US" altLang="zh-CN" sz="2000" b="1" dirty="0">
                          <a:solidFill>
                            <a:schemeClr val="tx1"/>
                          </a:solidFill>
                        </a:rPr>
                        <a:t>function</a:t>
                      </a:r>
                      <a:endParaRPr lang="zh-CN" altLang="en-US" sz="2000" b="1" dirty="0">
                        <a:solidFill>
                          <a:schemeClr val="tx1"/>
                        </a:solidFill>
                        <a:latin typeface="宋体" panose="02010600030101010101" pitchFamily="2" charset="-122"/>
                        <a:ea typeface="宋体" panose="02010600030101010101" pitchFamily="2" charset="-122"/>
                      </a:endParaRPr>
                    </a:p>
                  </a:txBody>
                  <a:tcPr marL="12700" marR="12700" marT="12700" anchor="ctr">
                    <a:lnB w="12700" cap="flat" cmpd="sng" algn="ctr">
                      <a:solidFill>
                        <a:srgbClr val="A11112"/>
                      </a:solidFill>
                      <a:prstDash val="solid"/>
                      <a:round/>
                      <a:headEnd type="none" w="med" len="med"/>
                      <a:tailEnd type="none" w="med" len="med"/>
                    </a:lnB>
                  </a:tcPr>
                </a:tc>
                <a:tc>
                  <a:txBody>
                    <a:bodyPr/>
                    <a:lstStyle/>
                    <a:p>
                      <a:pPr indent="0" algn="ctr">
                        <a:buNone/>
                      </a:pPr>
                      <a:r>
                        <a:rPr lang="en-US" sz="2000" b="1" dirty="0">
                          <a:solidFill>
                            <a:schemeClr val="tx1"/>
                          </a:solidFill>
                        </a:rPr>
                        <a:t>output</a:t>
                      </a:r>
                      <a:endParaRPr lang="en-US" altLang="en-US" sz="2000" b="1" dirty="0">
                        <a:solidFill>
                          <a:schemeClr val="tx1"/>
                        </a:solidFill>
                        <a:latin typeface="宋体" panose="02010600030101010101" pitchFamily="2" charset="-122"/>
                        <a:ea typeface="宋体" panose="02010600030101010101" pitchFamily="2" charset="-122"/>
                      </a:endParaRPr>
                    </a:p>
                  </a:txBody>
                  <a:tcPr marL="12700" marR="12700" marT="12700" anchor="ctr">
                    <a:lnB w="12700" cap="flat" cmpd="sng" algn="ctr">
                      <a:solidFill>
                        <a:srgbClr val="A11112"/>
                      </a:solidFill>
                      <a:prstDash val="solid"/>
                      <a:round/>
                      <a:headEnd type="none" w="med" len="med"/>
                      <a:tailEnd type="none" w="med" len="med"/>
                    </a:lnB>
                  </a:tcPr>
                </a:tc>
                <a:tc>
                  <a:txBody>
                    <a:bodyPr/>
                    <a:lstStyle/>
                    <a:p>
                      <a:pPr indent="0" algn="ctr">
                        <a:buNone/>
                      </a:pPr>
                      <a:r>
                        <a:rPr lang="en-US" altLang="zh-CN" sz="2000" b="1" dirty="0">
                          <a:solidFill>
                            <a:schemeClr val="tx1"/>
                          </a:solidFill>
                        </a:rPr>
                        <a:t>width</a:t>
                      </a:r>
                      <a:endParaRPr lang="zh-CN" altLang="en-US" sz="2000" b="1" dirty="0">
                        <a:solidFill>
                          <a:schemeClr val="tx1"/>
                        </a:solidFill>
                        <a:latin typeface="宋体" panose="02010600030101010101" pitchFamily="2" charset="-122"/>
                        <a:ea typeface="宋体" panose="02010600030101010101" pitchFamily="2" charset="-122"/>
                      </a:endParaRPr>
                    </a:p>
                  </a:txBody>
                  <a:tcPr marL="12700" marR="12700" marT="12700" anchor="ctr">
                    <a:lnB w="12700" cap="flat" cmpd="sng" algn="ctr">
                      <a:solidFill>
                        <a:srgbClr val="A11112"/>
                      </a:solidFill>
                      <a:prstDash val="solid"/>
                      <a:round/>
                      <a:headEnd type="none" w="med" len="med"/>
                      <a:tailEnd type="none" w="med" len="med"/>
                    </a:lnB>
                  </a:tcPr>
                </a:tc>
                <a:tc>
                  <a:txBody>
                    <a:bodyPr/>
                    <a:lstStyle/>
                    <a:p>
                      <a:pPr indent="0" algn="ctr">
                        <a:buNone/>
                      </a:pPr>
                      <a:r>
                        <a:rPr lang="en-US" altLang="zh-CN" sz="2000" b="1" dirty="0">
                          <a:solidFill>
                            <a:schemeClr val="tx1"/>
                          </a:solidFill>
                        </a:rPr>
                        <a:t>function</a:t>
                      </a:r>
                      <a:endParaRPr lang="zh-CN" altLang="en-US" sz="2000" b="1" dirty="0">
                        <a:solidFill>
                          <a:schemeClr val="tx1"/>
                        </a:solidFill>
                        <a:latin typeface="宋体" panose="02010600030101010101" pitchFamily="2" charset="-122"/>
                        <a:ea typeface="宋体" panose="02010600030101010101" pitchFamily="2" charset="-122"/>
                      </a:endParaRPr>
                    </a:p>
                  </a:txBody>
                  <a:tcPr marL="12700" marR="12700" marT="12700" anchor="ctr">
                    <a:lnB w="12700" cap="flat" cmpd="sng" algn="ctr">
                      <a:solidFill>
                        <a:srgbClr val="A11112"/>
                      </a:solidFill>
                      <a:prstDash val="solid"/>
                      <a:round/>
                      <a:headEnd type="none" w="med" len="med"/>
                      <a:tailEnd type="none" w="med" len="med"/>
                    </a:lnB>
                  </a:tcPr>
                </a:tc>
                <a:extLst>
                  <a:ext uri="{0D108BD9-81ED-4DB2-BD59-A6C34878D82A}">
                    <a16:rowId xmlns:a16="http://schemas.microsoft.com/office/drawing/2014/main" val="10000"/>
                  </a:ext>
                </a:extLst>
              </a:tr>
              <a:tr h="468580">
                <a:tc>
                  <a:txBody>
                    <a:bodyPr/>
                    <a:lstStyle/>
                    <a:p>
                      <a:pPr indent="0" algn="ctr">
                        <a:buNone/>
                      </a:pPr>
                      <a:r>
                        <a:rPr lang="en-US" sz="1600" dirty="0" err="1">
                          <a:solidFill>
                            <a:schemeClr val="tx1"/>
                          </a:solidFill>
                        </a:rPr>
                        <a:t>clk</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lnT w="12700" cap="flat" cmpd="sng" algn="ctr">
                      <a:solidFill>
                        <a:srgbClr val="A11112"/>
                      </a:solidFill>
                      <a:prstDash val="solid"/>
                      <a:round/>
                      <a:headEnd type="none" w="med" len="med"/>
                      <a:tailEnd type="none" w="med" len="med"/>
                    </a:lnT>
                  </a:tcPr>
                </a:tc>
                <a:tc>
                  <a:txBody>
                    <a:bodyPr/>
                    <a:lstStyle/>
                    <a:p>
                      <a:pPr indent="0" algn="ctr">
                        <a:buNone/>
                      </a:pPr>
                      <a:r>
                        <a:rPr lang="en-US" sz="1600" dirty="0">
                          <a:solidFill>
                            <a:schemeClr val="tx1"/>
                          </a:solidFill>
                        </a:rPr>
                        <a:t>1</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lnT w="12700" cap="flat" cmpd="sng" algn="ctr">
                      <a:solidFill>
                        <a:srgbClr val="A11112"/>
                      </a:solidFill>
                      <a:prstDash val="solid"/>
                      <a:round/>
                      <a:headEnd type="none" w="med" len="med"/>
                      <a:tailEnd type="none" w="med" len="med"/>
                    </a:lnT>
                  </a:tcPr>
                </a:tc>
                <a:tc>
                  <a:txBody>
                    <a:bodyPr/>
                    <a:lstStyle/>
                    <a:p>
                      <a:pPr indent="0" algn="ctr">
                        <a:buNone/>
                      </a:pPr>
                      <a:r>
                        <a:rPr lang="en-US" altLang="zh-CN" sz="1600" dirty="0">
                          <a:solidFill>
                            <a:schemeClr val="tx1"/>
                          </a:solidFill>
                        </a:rPr>
                        <a:t>system clock</a:t>
                      </a:r>
                      <a:endParaRPr lang="zh-CN"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lnT w="12700" cap="flat" cmpd="sng" algn="ctr">
                      <a:solidFill>
                        <a:srgbClr val="A11112"/>
                      </a:solidFill>
                      <a:prstDash val="solid"/>
                      <a:round/>
                      <a:headEnd type="none" w="med" len="med"/>
                      <a:tailEnd type="none" w="med" len="med"/>
                    </a:lnT>
                  </a:tcPr>
                </a:tc>
                <a:tc>
                  <a:txBody>
                    <a:bodyPr/>
                    <a:lstStyle/>
                    <a:p>
                      <a:pPr indent="0" algn="ctr">
                        <a:buNone/>
                      </a:pPr>
                      <a:r>
                        <a:rPr lang="en-US" sz="1600" dirty="0" err="1">
                          <a:solidFill>
                            <a:schemeClr val="tx1"/>
                          </a:solidFill>
                        </a:rPr>
                        <a:t>sfr_data_o</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lnT w="12700" cap="flat" cmpd="sng" algn="ctr">
                      <a:solidFill>
                        <a:srgbClr val="A11112"/>
                      </a:solidFill>
                      <a:prstDash val="solid"/>
                      <a:round/>
                      <a:headEnd type="none" w="med" len="med"/>
                      <a:tailEnd type="none" w="med" len="med"/>
                    </a:lnT>
                  </a:tcPr>
                </a:tc>
                <a:tc>
                  <a:txBody>
                    <a:bodyPr/>
                    <a:lstStyle/>
                    <a:p>
                      <a:pPr indent="0" algn="ctr">
                        <a:buNone/>
                      </a:pPr>
                      <a:r>
                        <a:rPr lang="en-US" sz="1600" dirty="0">
                          <a:solidFill>
                            <a:schemeClr val="tx1"/>
                          </a:solidFill>
                        </a:rPr>
                        <a:t>8</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lnT w="12700" cap="flat" cmpd="sng" algn="ctr">
                      <a:solidFill>
                        <a:srgbClr val="A11112"/>
                      </a:solidFill>
                      <a:prstDash val="solid"/>
                      <a:round/>
                      <a:headEnd type="none" w="med" len="med"/>
                      <a:tailEnd type="none" w="med" len="med"/>
                    </a:lnT>
                  </a:tcPr>
                </a:tc>
                <a:tc>
                  <a:txBody>
                    <a:bodyPr/>
                    <a:lstStyle/>
                    <a:p>
                      <a:pPr indent="0" algn="ctr">
                        <a:buNone/>
                      </a:pPr>
                      <a:r>
                        <a:rPr lang="en-US" altLang="zh-CN" sz="1600" dirty="0">
                          <a:solidFill>
                            <a:schemeClr val="tx1"/>
                          </a:solidFill>
                          <a:latin typeface="+mn-lt"/>
                          <a:ea typeface="宋体" panose="02010600030101010101" pitchFamily="2" charset="-122"/>
                        </a:rPr>
                        <a:t>output register</a:t>
                      </a:r>
                      <a:endParaRPr lang="zh-CN" altLang="en-US" sz="1600" dirty="0">
                        <a:solidFill>
                          <a:schemeClr val="tx1"/>
                        </a:solidFill>
                        <a:latin typeface="+mn-lt"/>
                        <a:ea typeface="宋体" panose="02010600030101010101" pitchFamily="2" charset="-122"/>
                      </a:endParaRPr>
                    </a:p>
                  </a:txBody>
                  <a:tcPr marL="12700" marR="12700" marT="12700" anchor="ctr">
                    <a:lnT w="12700" cap="flat" cmpd="sng" algn="ctr">
                      <a:solidFill>
                        <a:srgbClr val="A11112"/>
                      </a:solidFill>
                      <a:prstDash val="solid"/>
                      <a:round/>
                      <a:headEnd type="none" w="med" len="med"/>
                      <a:tailEnd type="none" w="med" len="med"/>
                    </a:lnT>
                  </a:tcPr>
                </a:tc>
                <a:extLst>
                  <a:ext uri="{0D108BD9-81ED-4DB2-BD59-A6C34878D82A}">
                    <a16:rowId xmlns:a16="http://schemas.microsoft.com/office/drawing/2014/main" val="10001"/>
                  </a:ext>
                </a:extLst>
              </a:tr>
              <a:tr h="469195">
                <a:tc>
                  <a:txBody>
                    <a:bodyPr/>
                    <a:lstStyle/>
                    <a:p>
                      <a:pPr indent="0" algn="ctr">
                        <a:buNone/>
                      </a:pPr>
                      <a:r>
                        <a:rPr lang="en-US" sz="1600" dirty="0" err="1">
                          <a:solidFill>
                            <a:schemeClr val="tx1"/>
                          </a:solidFill>
                        </a:rPr>
                        <a:t>rst_n</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1</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a:solidFill>
                            <a:schemeClr val="tx1"/>
                          </a:solidFill>
                        </a:rPr>
                        <a:t>reset(active low)</a:t>
                      </a:r>
                      <a:endParaRPr lang="zh-CN"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err="1">
                          <a:solidFill>
                            <a:schemeClr val="tx1"/>
                          </a:solidFill>
                        </a:rPr>
                        <a:t>spssn_o</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8</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err="1">
                          <a:solidFill>
                            <a:schemeClr val="tx1"/>
                          </a:solidFill>
                        </a:rPr>
                        <a:t>spi</a:t>
                      </a:r>
                      <a:r>
                        <a:rPr lang="en-US" altLang="zh-CN" sz="1600" dirty="0">
                          <a:solidFill>
                            <a:schemeClr val="tx1"/>
                          </a:solidFill>
                        </a:rPr>
                        <a:t> slave select</a:t>
                      </a:r>
                      <a:endParaRPr lang="zh-CN"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extLst>
                  <a:ext uri="{0D108BD9-81ED-4DB2-BD59-A6C34878D82A}">
                    <a16:rowId xmlns:a16="http://schemas.microsoft.com/office/drawing/2014/main" val="10002"/>
                  </a:ext>
                </a:extLst>
              </a:tr>
              <a:tr h="689342">
                <a:tc>
                  <a:txBody>
                    <a:bodyPr/>
                    <a:lstStyle/>
                    <a:p>
                      <a:pPr indent="0" algn="ctr">
                        <a:buNone/>
                      </a:pPr>
                      <a:r>
                        <a:rPr lang="en-US" sz="1600" dirty="0" err="1">
                          <a:solidFill>
                            <a:schemeClr val="tx1"/>
                          </a:solidFill>
                        </a:rPr>
                        <a:t>sfraddr_w</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2</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a:solidFill>
                            <a:schemeClr val="tx1"/>
                          </a:solidFill>
                        </a:rPr>
                        <a:t>write </a:t>
                      </a:r>
                      <a:r>
                        <a:rPr lang="en-US" altLang="zh-CN" sz="1600" dirty="0" err="1">
                          <a:solidFill>
                            <a:schemeClr val="tx1"/>
                          </a:solidFill>
                        </a:rPr>
                        <a:t>addr</a:t>
                      </a:r>
                      <a:endParaRPr lang="zh-CN"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2000" b="1" dirty="0" err="1">
                          <a:solidFill>
                            <a:schemeClr val="tx1"/>
                          </a:solidFill>
                        </a:rPr>
                        <a:t>inout</a:t>
                      </a:r>
                      <a:endParaRPr lang="en-US" altLang="en-US" sz="2000" b="1"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2000" b="1" dirty="0">
                          <a:solidFill>
                            <a:schemeClr val="tx1"/>
                          </a:solidFill>
                        </a:rPr>
                        <a:t>width</a:t>
                      </a:r>
                      <a:endParaRPr lang="zh-CN" altLang="en-US" sz="2000" b="1"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2000" b="1" dirty="0">
                          <a:solidFill>
                            <a:schemeClr val="tx1"/>
                          </a:solidFill>
                        </a:rPr>
                        <a:t>function</a:t>
                      </a:r>
                      <a:endParaRPr lang="zh-CN" altLang="en-US" sz="2000" b="1" dirty="0">
                        <a:solidFill>
                          <a:schemeClr val="tx1"/>
                        </a:solidFill>
                        <a:latin typeface="宋体" panose="02010600030101010101" pitchFamily="2" charset="-122"/>
                        <a:ea typeface="宋体" panose="02010600030101010101" pitchFamily="2" charset="-122"/>
                      </a:endParaRPr>
                    </a:p>
                  </a:txBody>
                  <a:tcPr marL="12700" marR="12700" marT="12700" anchor="ctr"/>
                </a:tc>
                <a:extLst>
                  <a:ext uri="{0D108BD9-81ED-4DB2-BD59-A6C34878D82A}">
                    <a16:rowId xmlns:a16="http://schemas.microsoft.com/office/drawing/2014/main" val="10003"/>
                  </a:ext>
                </a:extLst>
              </a:tr>
              <a:tr h="689957">
                <a:tc>
                  <a:txBody>
                    <a:bodyPr/>
                    <a:lstStyle/>
                    <a:p>
                      <a:pPr indent="0" algn="ctr">
                        <a:buNone/>
                      </a:pPr>
                      <a:r>
                        <a:rPr lang="en-US" sz="1600" dirty="0" err="1">
                          <a:solidFill>
                            <a:schemeClr val="tx1"/>
                          </a:solidFill>
                        </a:rPr>
                        <a:t>sfrwe</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1</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a:solidFill>
                            <a:schemeClr val="tx1"/>
                          </a:solidFill>
                          <a:latin typeface="+mn-lt"/>
                          <a:ea typeface="宋体" panose="02010600030101010101" pitchFamily="2" charset="-122"/>
                        </a:rPr>
                        <a:t>write enable</a:t>
                      </a:r>
                      <a:endParaRPr lang="zh-CN" altLang="en-US" sz="1600" dirty="0">
                        <a:solidFill>
                          <a:schemeClr val="tx1"/>
                        </a:solidFill>
                        <a:latin typeface="+mn-lt"/>
                        <a:ea typeface="宋体" panose="02010600030101010101" pitchFamily="2" charset="-122"/>
                      </a:endParaRPr>
                    </a:p>
                  </a:txBody>
                  <a:tcPr marL="12700" marR="12700" marT="12700" anchor="ctr"/>
                </a:tc>
                <a:tc>
                  <a:txBody>
                    <a:bodyPr/>
                    <a:lstStyle/>
                    <a:p>
                      <a:pPr indent="0" algn="ctr">
                        <a:buNone/>
                      </a:pPr>
                      <a:r>
                        <a:rPr lang="en-US" sz="1600" dirty="0" err="1">
                          <a:solidFill>
                            <a:schemeClr val="tx1"/>
                          </a:solidFill>
                        </a:rPr>
                        <a:t>mosi</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1</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a:solidFill>
                            <a:schemeClr val="tx1"/>
                          </a:solidFill>
                        </a:rPr>
                        <a:t>master output</a:t>
                      </a:r>
                    </a:p>
                    <a:p>
                      <a:pPr indent="0" algn="ctr">
                        <a:buNone/>
                      </a:pPr>
                      <a:r>
                        <a:rPr lang="en-US" altLang="zh-CN" sz="1600" dirty="0">
                          <a:solidFill>
                            <a:schemeClr val="tx1"/>
                          </a:solidFill>
                          <a:latin typeface="+mn-lt"/>
                          <a:ea typeface="宋体" panose="02010600030101010101" pitchFamily="2" charset="-122"/>
                        </a:rPr>
                        <a:t>slave input</a:t>
                      </a:r>
                      <a:endParaRPr lang="zh-CN" altLang="en-US" sz="1600" dirty="0">
                        <a:solidFill>
                          <a:schemeClr val="tx1"/>
                        </a:solidFill>
                        <a:latin typeface="+mn-lt"/>
                        <a:ea typeface="宋体" panose="02010600030101010101" pitchFamily="2" charset="-122"/>
                      </a:endParaRPr>
                    </a:p>
                  </a:txBody>
                  <a:tcPr marL="12700" marR="12700" marT="12700" anchor="ctr"/>
                </a:tc>
                <a:extLst>
                  <a:ext uri="{0D108BD9-81ED-4DB2-BD59-A6C34878D82A}">
                    <a16:rowId xmlns:a16="http://schemas.microsoft.com/office/drawing/2014/main" val="10004"/>
                  </a:ext>
                </a:extLst>
              </a:tr>
              <a:tr h="689957">
                <a:tc>
                  <a:txBody>
                    <a:bodyPr/>
                    <a:lstStyle/>
                    <a:p>
                      <a:pPr indent="0" algn="ctr">
                        <a:buNone/>
                      </a:pPr>
                      <a:r>
                        <a:rPr lang="en-US" sz="1600" dirty="0" err="1">
                          <a:solidFill>
                            <a:schemeClr val="tx1"/>
                          </a:solidFill>
                        </a:rPr>
                        <a:t>spidata_i</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8</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a:solidFill>
                            <a:schemeClr val="tx1"/>
                          </a:solidFill>
                        </a:rPr>
                        <a:t>write data</a:t>
                      </a:r>
                      <a:endParaRPr lang="zh-CN"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miso</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1</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a:solidFill>
                            <a:schemeClr val="tx1"/>
                          </a:solidFill>
                        </a:rPr>
                        <a:t>master input</a:t>
                      </a:r>
                    </a:p>
                    <a:p>
                      <a:pPr indent="0" algn="ctr">
                        <a:buNone/>
                      </a:pPr>
                      <a:r>
                        <a:rPr lang="en-US" altLang="zh-CN" sz="1600" dirty="0">
                          <a:solidFill>
                            <a:schemeClr val="tx1"/>
                          </a:solidFill>
                          <a:latin typeface="+mn-lt"/>
                          <a:ea typeface="宋体" panose="02010600030101010101" pitchFamily="2" charset="-122"/>
                        </a:rPr>
                        <a:t>slave output</a:t>
                      </a:r>
                      <a:endParaRPr lang="zh-CN" altLang="en-US" sz="1600" dirty="0">
                        <a:solidFill>
                          <a:schemeClr val="tx1"/>
                        </a:solidFill>
                        <a:latin typeface="+mn-lt"/>
                        <a:ea typeface="宋体" panose="02010600030101010101" pitchFamily="2" charset="-122"/>
                      </a:endParaRPr>
                    </a:p>
                  </a:txBody>
                  <a:tcPr marL="12700" marR="12700" marT="12700" anchor="ctr"/>
                </a:tc>
                <a:extLst>
                  <a:ext uri="{0D108BD9-81ED-4DB2-BD59-A6C34878D82A}">
                    <a16:rowId xmlns:a16="http://schemas.microsoft.com/office/drawing/2014/main" val="10005"/>
                  </a:ext>
                </a:extLst>
              </a:tr>
              <a:tr h="689957">
                <a:tc>
                  <a:txBody>
                    <a:bodyPr/>
                    <a:lstStyle/>
                    <a:p>
                      <a:pPr indent="0" algn="ctr">
                        <a:buNone/>
                      </a:pPr>
                      <a:r>
                        <a:rPr lang="en-US" sz="1600" dirty="0" err="1">
                          <a:solidFill>
                            <a:schemeClr val="tx1"/>
                          </a:solidFill>
                        </a:rPr>
                        <a:t>sfraddr_r</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3</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a:solidFill>
                            <a:schemeClr val="tx1"/>
                          </a:solidFill>
                          <a:latin typeface="+mn-lt"/>
                          <a:ea typeface="宋体" panose="02010600030101010101" pitchFamily="2" charset="-122"/>
                        </a:rPr>
                        <a:t>read </a:t>
                      </a:r>
                      <a:r>
                        <a:rPr lang="en-US" altLang="zh-CN" sz="1600" dirty="0" err="1">
                          <a:solidFill>
                            <a:schemeClr val="tx1"/>
                          </a:solidFill>
                          <a:latin typeface="+mn-lt"/>
                          <a:ea typeface="宋体" panose="02010600030101010101" pitchFamily="2" charset="-122"/>
                        </a:rPr>
                        <a:t>addr</a:t>
                      </a:r>
                      <a:endParaRPr lang="zh-CN" altLang="en-US" sz="1600" dirty="0">
                        <a:solidFill>
                          <a:schemeClr val="tx1"/>
                        </a:solidFill>
                        <a:latin typeface="+mn-lt"/>
                        <a:ea typeface="宋体" panose="02010600030101010101" pitchFamily="2" charset="-122"/>
                      </a:endParaRPr>
                    </a:p>
                  </a:txBody>
                  <a:tcPr marL="12700" marR="12700" marT="12700" anchor="ctr"/>
                </a:tc>
                <a:tc>
                  <a:txBody>
                    <a:bodyPr/>
                    <a:lstStyle/>
                    <a:p>
                      <a:pPr indent="0" algn="ctr">
                        <a:buNone/>
                      </a:pPr>
                      <a:r>
                        <a:rPr lang="en-US" sz="1600" dirty="0" err="1">
                          <a:solidFill>
                            <a:schemeClr val="tx1"/>
                          </a:solidFill>
                        </a:rPr>
                        <a:t>sck</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1</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zh-CN" sz="1600" dirty="0">
                          <a:solidFill>
                            <a:schemeClr val="tx1"/>
                          </a:solidFill>
                        </a:rPr>
                        <a:t>spi</a:t>
                      </a:r>
                      <a:r>
                        <a:rPr lang="en-US" altLang="zh-CN" sz="1600" dirty="0">
                          <a:solidFill>
                            <a:schemeClr val="tx1"/>
                          </a:solidFill>
                        </a:rPr>
                        <a:t> clock</a:t>
                      </a:r>
                      <a:endParaRPr lang="zh-CN"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extLst>
                  <a:ext uri="{0D108BD9-81ED-4DB2-BD59-A6C34878D82A}">
                    <a16:rowId xmlns:a16="http://schemas.microsoft.com/office/drawing/2014/main" val="10006"/>
                  </a:ext>
                </a:extLst>
              </a:tr>
              <a:tr h="689957">
                <a:tc>
                  <a:txBody>
                    <a:bodyPr/>
                    <a:lstStyle/>
                    <a:p>
                      <a:pPr indent="0" algn="ctr">
                        <a:buNone/>
                      </a:pPr>
                      <a:r>
                        <a:rPr lang="en-US" sz="1600" dirty="0" err="1">
                          <a:solidFill>
                            <a:schemeClr val="tx1"/>
                          </a:solidFill>
                        </a:rPr>
                        <a:t>spssn_i</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8</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err="1">
                          <a:solidFill>
                            <a:schemeClr val="tx1"/>
                          </a:solidFill>
                        </a:rPr>
                        <a:t>spi</a:t>
                      </a:r>
                      <a:r>
                        <a:rPr lang="en-US" altLang="zh-CN" sz="1600" dirty="0">
                          <a:solidFill>
                            <a:schemeClr val="tx1"/>
                          </a:solidFill>
                        </a:rPr>
                        <a:t> slave select</a:t>
                      </a:r>
                      <a:endParaRPr lang="zh-CN"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err="1">
                          <a:solidFill>
                            <a:schemeClr val="tx1"/>
                          </a:solidFill>
                        </a:rPr>
                        <a:t>ssn</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sz="1600" dirty="0">
                          <a:solidFill>
                            <a:schemeClr val="tx1"/>
                          </a:solidFill>
                        </a:rPr>
                        <a:t>1</a:t>
                      </a:r>
                      <a:endParaRPr lang="en-US"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tc>
                  <a:txBody>
                    <a:bodyPr/>
                    <a:lstStyle/>
                    <a:p>
                      <a:pPr indent="0" algn="ctr">
                        <a:buNone/>
                      </a:pPr>
                      <a:r>
                        <a:rPr lang="en-US" altLang="zh-CN" sz="1600" dirty="0">
                          <a:solidFill>
                            <a:schemeClr val="tx1"/>
                          </a:solidFill>
                        </a:rPr>
                        <a:t>slave select</a:t>
                      </a:r>
                      <a:endParaRPr lang="zh-CN" altLang="en-US" sz="1600" dirty="0">
                        <a:solidFill>
                          <a:schemeClr val="tx1"/>
                        </a:solidFill>
                        <a:latin typeface="宋体" panose="02010600030101010101" pitchFamily="2" charset="-122"/>
                        <a:ea typeface="宋体" panose="02010600030101010101" pitchFamily="2" charset="-122"/>
                      </a:endParaRPr>
                    </a:p>
                  </a:txBody>
                  <a:tcPr marL="12700" marR="12700" marT="12700" anchor="ctr"/>
                </a:tc>
                <a:extLst>
                  <a:ext uri="{0D108BD9-81ED-4DB2-BD59-A6C34878D82A}">
                    <a16:rowId xmlns:a16="http://schemas.microsoft.com/office/drawing/2014/main" val="10007"/>
                  </a:ext>
                </a:extLst>
              </a:tr>
            </a:tbl>
          </a:graphicData>
        </a:graphic>
      </p:graphicFrame>
      <p:pic>
        <p:nvPicPr>
          <p:cNvPr id="6" name="图片 5">
            <a:extLst>
              <a:ext uri="{FF2B5EF4-FFF2-40B4-BE49-F238E27FC236}">
                <a16:creationId xmlns:a16="http://schemas.microsoft.com/office/drawing/2014/main" id="{83F6FCF7-D418-42B0-B3CD-F625FA898836}"/>
              </a:ext>
            </a:extLst>
          </p:cNvPr>
          <p:cNvPicPr>
            <a:picLocks noChangeAspect="1"/>
          </p:cNvPicPr>
          <p:nvPr/>
        </p:nvPicPr>
        <p:blipFill rotWithShape="1">
          <a:blip r:embed="rId4"/>
          <a:srcRect b="1242"/>
          <a:stretch/>
        </p:blipFill>
        <p:spPr>
          <a:xfrm>
            <a:off x="755481" y="1426377"/>
            <a:ext cx="3894157" cy="440268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1.2 </a:t>
            </a:r>
            <a:r>
              <a:rPr lang="en-US" dirty="0">
                <a:sym typeface="Arial" panose="020B0604020202020204" pitchFamily="34" charset="0"/>
              </a:rPr>
              <a:t>Register </a:t>
            </a:r>
            <a:r>
              <a:rPr lang="en-US" altLang="zh-CN" dirty="0">
                <a:sym typeface="Arial" panose="020B0604020202020204" pitchFamily="34" charset="0"/>
              </a:rPr>
              <a:t>definition</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t>5</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graphicFrame>
        <p:nvGraphicFramePr>
          <p:cNvPr id="7" name="表格 6">
            <a:extLst>
              <a:ext uri="{FF2B5EF4-FFF2-40B4-BE49-F238E27FC236}">
                <a16:creationId xmlns:a16="http://schemas.microsoft.com/office/drawing/2014/main" id="{16EBE389-BE81-43B9-A3D3-15E8E9B0F811}"/>
              </a:ext>
            </a:extLst>
          </p:cNvPr>
          <p:cNvGraphicFramePr>
            <a:graphicFrameLocks noGrp="1"/>
          </p:cNvGraphicFramePr>
          <p:nvPr>
            <p:extLst>
              <p:ext uri="{D42A27DB-BD31-4B8C-83A1-F6EECF244321}">
                <p14:modId xmlns:p14="http://schemas.microsoft.com/office/powerpoint/2010/main" val="2525708106"/>
              </p:ext>
            </p:extLst>
          </p:nvPr>
        </p:nvGraphicFramePr>
        <p:xfrm>
          <a:off x="2400789" y="1944450"/>
          <a:ext cx="7390422" cy="1167960"/>
        </p:xfrm>
        <a:graphic>
          <a:graphicData uri="http://schemas.openxmlformats.org/drawingml/2006/table">
            <a:tbl>
              <a:tblPr/>
              <a:tblGrid>
                <a:gridCol w="821158">
                  <a:extLst>
                    <a:ext uri="{9D8B030D-6E8A-4147-A177-3AD203B41FA5}">
                      <a16:colId xmlns:a16="http://schemas.microsoft.com/office/drawing/2014/main" val="3500688678"/>
                    </a:ext>
                  </a:extLst>
                </a:gridCol>
                <a:gridCol w="821158">
                  <a:extLst>
                    <a:ext uri="{9D8B030D-6E8A-4147-A177-3AD203B41FA5}">
                      <a16:colId xmlns:a16="http://schemas.microsoft.com/office/drawing/2014/main" val="3535128308"/>
                    </a:ext>
                  </a:extLst>
                </a:gridCol>
                <a:gridCol w="821158">
                  <a:extLst>
                    <a:ext uri="{9D8B030D-6E8A-4147-A177-3AD203B41FA5}">
                      <a16:colId xmlns:a16="http://schemas.microsoft.com/office/drawing/2014/main" val="3090036992"/>
                    </a:ext>
                  </a:extLst>
                </a:gridCol>
                <a:gridCol w="821158">
                  <a:extLst>
                    <a:ext uri="{9D8B030D-6E8A-4147-A177-3AD203B41FA5}">
                      <a16:colId xmlns:a16="http://schemas.microsoft.com/office/drawing/2014/main" val="3665482418"/>
                    </a:ext>
                  </a:extLst>
                </a:gridCol>
                <a:gridCol w="821158">
                  <a:extLst>
                    <a:ext uri="{9D8B030D-6E8A-4147-A177-3AD203B41FA5}">
                      <a16:colId xmlns:a16="http://schemas.microsoft.com/office/drawing/2014/main" val="4217014160"/>
                    </a:ext>
                  </a:extLst>
                </a:gridCol>
                <a:gridCol w="821158">
                  <a:extLst>
                    <a:ext uri="{9D8B030D-6E8A-4147-A177-3AD203B41FA5}">
                      <a16:colId xmlns:a16="http://schemas.microsoft.com/office/drawing/2014/main" val="500654446"/>
                    </a:ext>
                  </a:extLst>
                </a:gridCol>
                <a:gridCol w="821158">
                  <a:extLst>
                    <a:ext uri="{9D8B030D-6E8A-4147-A177-3AD203B41FA5}">
                      <a16:colId xmlns:a16="http://schemas.microsoft.com/office/drawing/2014/main" val="2272326604"/>
                    </a:ext>
                  </a:extLst>
                </a:gridCol>
                <a:gridCol w="821158">
                  <a:extLst>
                    <a:ext uri="{9D8B030D-6E8A-4147-A177-3AD203B41FA5}">
                      <a16:colId xmlns:a16="http://schemas.microsoft.com/office/drawing/2014/main" val="2255355249"/>
                    </a:ext>
                  </a:extLst>
                </a:gridCol>
                <a:gridCol w="821158">
                  <a:extLst>
                    <a:ext uri="{9D8B030D-6E8A-4147-A177-3AD203B41FA5}">
                      <a16:colId xmlns:a16="http://schemas.microsoft.com/office/drawing/2014/main" val="1159720782"/>
                    </a:ext>
                  </a:extLst>
                </a:gridCol>
              </a:tblGrid>
              <a:tr h="291990">
                <a:tc>
                  <a:txBody>
                    <a:bodyPr/>
                    <a:lstStyle/>
                    <a:p>
                      <a:pPr algn="ctr" fontAlgn="ctr"/>
                      <a:endParaRPr lang="zh-CN" altLang="en-US" sz="18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Bit 7</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6</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5</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4</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3</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2</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1</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Bit 0</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5198639"/>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R</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SPE</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MSTR</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CPOL</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CPHA</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5773409"/>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W</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242862"/>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Reset</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2090596"/>
                  </a:ext>
                </a:extLst>
              </a:tr>
            </a:tbl>
          </a:graphicData>
        </a:graphic>
      </p:graphicFrame>
      <p:sp>
        <p:nvSpPr>
          <p:cNvPr id="9" name="文本框 8">
            <a:extLst>
              <a:ext uri="{FF2B5EF4-FFF2-40B4-BE49-F238E27FC236}">
                <a16:creationId xmlns:a16="http://schemas.microsoft.com/office/drawing/2014/main" id="{8B40BD87-98A0-4E4D-82ED-347DB4B96BEF}"/>
              </a:ext>
            </a:extLst>
          </p:cNvPr>
          <p:cNvSpPr txBox="1"/>
          <p:nvPr/>
        </p:nvSpPr>
        <p:spPr>
          <a:xfrm>
            <a:off x="2037144" y="1134584"/>
            <a:ext cx="2916821" cy="707886"/>
          </a:xfrm>
          <a:prstGeom prst="rect">
            <a:avLst/>
          </a:prstGeom>
          <a:noFill/>
        </p:spPr>
        <p:txBody>
          <a:bodyPr wrap="square" rtlCol="0">
            <a:spAutoFit/>
          </a:bodyPr>
          <a:lstStyle/>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addr_w</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00 :  spicr1</a:t>
            </a:r>
          </a:p>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addr_r</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000</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文本框 9">
            <a:extLst>
              <a:ext uri="{FF2B5EF4-FFF2-40B4-BE49-F238E27FC236}">
                <a16:creationId xmlns:a16="http://schemas.microsoft.com/office/drawing/2014/main" id="{44E6697A-C27C-4529-803A-C51296A69E73}"/>
              </a:ext>
            </a:extLst>
          </p:cNvPr>
          <p:cNvSpPr txBox="1"/>
          <p:nvPr/>
        </p:nvSpPr>
        <p:spPr>
          <a:xfrm>
            <a:off x="2037144" y="3429000"/>
            <a:ext cx="7963383" cy="1881990"/>
          </a:xfrm>
          <a:prstGeom prst="rect">
            <a:avLst/>
          </a:prstGeom>
          <a:noFill/>
        </p:spPr>
        <p:txBody>
          <a:bodyPr wrap="square" rtlCol="0">
            <a:spAutoFit/>
          </a:bodyPr>
          <a:lstStyle/>
          <a:p>
            <a:pPr>
              <a:lnSpc>
                <a:spcPct val="150000"/>
              </a:lnSpc>
            </a:pP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SPE   :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spi</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enable</a:t>
            </a:r>
          </a:p>
          <a:p>
            <a:pPr>
              <a:lnSpc>
                <a:spcPct val="150000"/>
              </a:lnSpc>
            </a:pP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MSTR: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mstr</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1, master mode;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mstr</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 slave mode</a:t>
            </a:r>
          </a:p>
          <a:p>
            <a:pPr>
              <a:lnSpc>
                <a:spcPct val="150000"/>
              </a:lnSpc>
            </a:pP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CPOL:  clock polarity control bit</a:t>
            </a:r>
          </a:p>
          <a:p>
            <a:pPr>
              <a:lnSpc>
                <a:spcPct val="150000"/>
              </a:lnSpc>
            </a:pP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CPHA:  clock phase control bit</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1.2 </a:t>
            </a:r>
            <a:r>
              <a:rPr lang="en-US" dirty="0">
                <a:sym typeface="Arial" panose="020B0604020202020204" pitchFamily="34" charset="0"/>
              </a:rPr>
              <a:t>Register </a:t>
            </a:r>
            <a:r>
              <a:rPr lang="en-US" altLang="zh-CN" dirty="0">
                <a:sym typeface="Arial" panose="020B0604020202020204" pitchFamily="34" charset="0"/>
              </a:rPr>
              <a:t>definition</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t>6</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graphicFrame>
        <p:nvGraphicFramePr>
          <p:cNvPr id="7" name="表格 6">
            <a:extLst>
              <a:ext uri="{FF2B5EF4-FFF2-40B4-BE49-F238E27FC236}">
                <a16:creationId xmlns:a16="http://schemas.microsoft.com/office/drawing/2014/main" id="{16EBE389-BE81-43B9-A3D3-15E8E9B0F811}"/>
              </a:ext>
            </a:extLst>
          </p:cNvPr>
          <p:cNvGraphicFramePr>
            <a:graphicFrameLocks noGrp="1"/>
          </p:cNvGraphicFramePr>
          <p:nvPr>
            <p:extLst>
              <p:ext uri="{D42A27DB-BD31-4B8C-83A1-F6EECF244321}">
                <p14:modId xmlns:p14="http://schemas.microsoft.com/office/powerpoint/2010/main" val="885691733"/>
              </p:ext>
            </p:extLst>
          </p:nvPr>
        </p:nvGraphicFramePr>
        <p:xfrm>
          <a:off x="2400789" y="1944450"/>
          <a:ext cx="7390422" cy="1167960"/>
        </p:xfrm>
        <a:graphic>
          <a:graphicData uri="http://schemas.openxmlformats.org/drawingml/2006/table">
            <a:tbl>
              <a:tblPr/>
              <a:tblGrid>
                <a:gridCol w="821158">
                  <a:extLst>
                    <a:ext uri="{9D8B030D-6E8A-4147-A177-3AD203B41FA5}">
                      <a16:colId xmlns:a16="http://schemas.microsoft.com/office/drawing/2014/main" val="3500688678"/>
                    </a:ext>
                  </a:extLst>
                </a:gridCol>
                <a:gridCol w="821158">
                  <a:extLst>
                    <a:ext uri="{9D8B030D-6E8A-4147-A177-3AD203B41FA5}">
                      <a16:colId xmlns:a16="http://schemas.microsoft.com/office/drawing/2014/main" val="3535128308"/>
                    </a:ext>
                  </a:extLst>
                </a:gridCol>
                <a:gridCol w="821158">
                  <a:extLst>
                    <a:ext uri="{9D8B030D-6E8A-4147-A177-3AD203B41FA5}">
                      <a16:colId xmlns:a16="http://schemas.microsoft.com/office/drawing/2014/main" val="3090036992"/>
                    </a:ext>
                  </a:extLst>
                </a:gridCol>
                <a:gridCol w="821158">
                  <a:extLst>
                    <a:ext uri="{9D8B030D-6E8A-4147-A177-3AD203B41FA5}">
                      <a16:colId xmlns:a16="http://schemas.microsoft.com/office/drawing/2014/main" val="3665482418"/>
                    </a:ext>
                  </a:extLst>
                </a:gridCol>
                <a:gridCol w="821158">
                  <a:extLst>
                    <a:ext uri="{9D8B030D-6E8A-4147-A177-3AD203B41FA5}">
                      <a16:colId xmlns:a16="http://schemas.microsoft.com/office/drawing/2014/main" val="4217014160"/>
                    </a:ext>
                  </a:extLst>
                </a:gridCol>
                <a:gridCol w="821158">
                  <a:extLst>
                    <a:ext uri="{9D8B030D-6E8A-4147-A177-3AD203B41FA5}">
                      <a16:colId xmlns:a16="http://schemas.microsoft.com/office/drawing/2014/main" val="500654446"/>
                    </a:ext>
                  </a:extLst>
                </a:gridCol>
                <a:gridCol w="821158">
                  <a:extLst>
                    <a:ext uri="{9D8B030D-6E8A-4147-A177-3AD203B41FA5}">
                      <a16:colId xmlns:a16="http://schemas.microsoft.com/office/drawing/2014/main" val="2272326604"/>
                    </a:ext>
                  </a:extLst>
                </a:gridCol>
                <a:gridCol w="821158">
                  <a:extLst>
                    <a:ext uri="{9D8B030D-6E8A-4147-A177-3AD203B41FA5}">
                      <a16:colId xmlns:a16="http://schemas.microsoft.com/office/drawing/2014/main" val="2255355249"/>
                    </a:ext>
                  </a:extLst>
                </a:gridCol>
                <a:gridCol w="821158">
                  <a:extLst>
                    <a:ext uri="{9D8B030D-6E8A-4147-A177-3AD203B41FA5}">
                      <a16:colId xmlns:a16="http://schemas.microsoft.com/office/drawing/2014/main" val="1159720782"/>
                    </a:ext>
                  </a:extLst>
                </a:gridCol>
              </a:tblGrid>
              <a:tr h="291990">
                <a:tc>
                  <a:txBody>
                    <a:bodyPr/>
                    <a:lstStyle/>
                    <a:p>
                      <a:pPr algn="ctr" fontAlgn="ctr"/>
                      <a:endParaRPr lang="zh-CN" altLang="en-US" sz="18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Bit 7</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6</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5</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4</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3</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2</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1</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Bit 0</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5198639"/>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R</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5773409"/>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W</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242862"/>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Reset</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2090596"/>
                  </a:ext>
                </a:extLst>
              </a:tr>
            </a:tbl>
          </a:graphicData>
        </a:graphic>
      </p:graphicFrame>
      <p:sp>
        <p:nvSpPr>
          <p:cNvPr id="9" name="文本框 8">
            <a:extLst>
              <a:ext uri="{FF2B5EF4-FFF2-40B4-BE49-F238E27FC236}">
                <a16:creationId xmlns:a16="http://schemas.microsoft.com/office/drawing/2014/main" id="{8B40BD87-98A0-4E4D-82ED-347DB4B96BEF}"/>
              </a:ext>
            </a:extLst>
          </p:cNvPr>
          <p:cNvSpPr txBox="1"/>
          <p:nvPr/>
        </p:nvSpPr>
        <p:spPr>
          <a:xfrm>
            <a:off x="2037144" y="1134584"/>
            <a:ext cx="2916821" cy="707886"/>
          </a:xfrm>
          <a:prstGeom prst="rect">
            <a:avLst/>
          </a:prstGeom>
          <a:noFill/>
        </p:spPr>
        <p:txBody>
          <a:bodyPr wrap="square" rtlCol="0">
            <a:spAutoFit/>
          </a:bodyPr>
          <a:lstStyle/>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addr_w</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01 :  spicr2</a:t>
            </a:r>
          </a:p>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addr_r</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001</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1" name="直接连接符 10">
            <a:extLst>
              <a:ext uri="{FF2B5EF4-FFF2-40B4-BE49-F238E27FC236}">
                <a16:creationId xmlns:a16="http://schemas.microsoft.com/office/drawing/2014/main" id="{2C590EAD-A188-4CB1-9E29-8AE16F83C156}"/>
              </a:ext>
            </a:extLst>
          </p:cNvPr>
          <p:cNvCxnSpPr>
            <a:cxnSpLocks/>
          </p:cNvCxnSpPr>
          <p:nvPr/>
        </p:nvCxnSpPr>
        <p:spPr>
          <a:xfrm flipH="1">
            <a:off x="1075130" y="3429000"/>
            <a:ext cx="10041740"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aphicFrame>
        <p:nvGraphicFramePr>
          <p:cNvPr id="12" name="表格 11">
            <a:extLst>
              <a:ext uri="{FF2B5EF4-FFF2-40B4-BE49-F238E27FC236}">
                <a16:creationId xmlns:a16="http://schemas.microsoft.com/office/drawing/2014/main" id="{ECE122BB-AB12-4989-B8AE-A41D100AA9A4}"/>
              </a:ext>
            </a:extLst>
          </p:cNvPr>
          <p:cNvGraphicFramePr>
            <a:graphicFrameLocks noGrp="1"/>
          </p:cNvGraphicFramePr>
          <p:nvPr>
            <p:extLst>
              <p:ext uri="{D42A27DB-BD31-4B8C-83A1-F6EECF244321}">
                <p14:modId xmlns:p14="http://schemas.microsoft.com/office/powerpoint/2010/main" val="956632483"/>
              </p:ext>
            </p:extLst>
          </p:nvPr>
        </p:nvGraphicFramePr>
        <p:xfrm>
          <a:off x="2400789" y="4636305"/>
          <a:ext cx="7390422" cy="1167960"/>
        </p:xfrm>
        <a:graphic>
          <a:graphicData uri="http://schemas.openxmlformats.org/drawingml/2006/table">
            <a:tbl>
              <a:tblPr/>
              <a:tblGrid>
                <a:gridCol w="821158">
                  <a:extLst>
                    <a:ext uri="{9D8B030D-6E8A-4147-A177-3AD203B41FA5}">
                      <a16:colId xmlns:a16="http://schemas.microsoft.com/office/drawing/2014/main" val="3500688678"/>
                    </a:ext>
                  </a:extLst>
                </a:gridCol>
                <a:gridCol w="821158">
                  <a:extLst>
                    <a:ext uri="{9D8B030D-6E8A-4147-A177-3AD203B41FA5}">
                      <a16:colId xmlns:a16="http://schemas.microsoft.com/office/drawing/2014/main" val="3535128308"/>
                    </a:ext>
                  </a:extLst>
                </a:gridCol>
                <a:gridCol w="821158">
                  <a:extLst>
                    <a:ext uri="{9D8B030D-6E8A-4147-A177-3AD203B41FA5}">
                      <a16:colId xmlns:a16="http://schemas.microsoft.com/office/drawing/2014/main" val="3090036992"/>
                    </a:ext>
                  </a:extLst>
                </a:gridCol>
                <a:gridCol w="821158">
                  <a:extLst>
                    <a:ext uri="{9D8B030D-6E8A-4147-A177-3AD203B41FA5}">
                      <a16:colId xmlns:a16="http://schemas.microsoft.com/office/drawing/2014/main" val="3665482418"/>
                    </a:ext>
                  </a:extLst>
                </a:gridCol>
                <a:gridCol w="821158">
                  <a:extLst>
                    <a:ext uri="{9D8B030D-6E8A-4147-A177-3AD203B41FA5}">
                      <a16:colId xmlns:a16="http://schemas.microsoft.com/office/drawing/2014/main" val="4217014160"/>
                    </a:ext>
                  </a:extLst>
                </a:gridCol>
                <a:gridCol w="821158">
                  <a:extLst>
                    <a:ext uri="{9D8B030D-6E8A-4147-A177-3AD203B41FA5}">
                      <a16:colId xmlns:a16="http://schemas.microsoft.com/office/drawing/2014/main" val="500654446"/>
                    </a:ext>
                  </a:extLst>
                </a:gridCol>
                <a:gridCol w="821158">
                  <a:extLst>
                    <a:ext uri="{9D8B030D-6E8A-4147-A177-3AD203B41FA5}">
                      <a16:colId xmlns:a16="http://schemas.microsoft.com/office/drawing/2014/main" val="2272326604"/>
                    </a:ext>
                  </a:extLst>
                </a:gridCol>
                <a:gridCol w="821158">
                  <a:extLst>
                    <a:ext uri="{9D8B030D-6E8A-4147-A177-3AD203B41FA5}">
                      <a16:colId xmlns:a16="http://schemas.microsoft.com/office/drawing/2014/main" val="2255355249"/>
                    </a:ext>
                  </a:extLst>
                </a:gridCol>
                <a:gridCol w="821158">
                  <a:extLst>
                    <a:ext uri="{9D8B030D-6E8A-4147-A177-3AD203B41FA5}">
                      <a16:colId xmlns:a16="http://schemas.microsoft.com/office/drawing/2014/main" val="1159720782"/>
                    </a:ext>
                  </a:extLst>
                </a:gridCol>
              </a:tblGrid>
              <a:tr h="291990">
                <a:tc>
                  <a:txBody>
                    <a:bodyPr/>
                    <a:lstStyle/>
                    <a:p>
                      <a:pPr algn="ctr" fontAlgn="ctr"/>
                      <a:endParaRPr lang="zh-CN" altLang="en-US" sz="18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Bit 7</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6</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5</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4</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3</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2</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1</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Bit 0</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5198639"/>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R</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SPPR2</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SPPR1</a:t>
                      </a: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SPRR0</a:t>
                      </a: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SPR2</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SPR1</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r>
                        <a:rPr lang="en-US" altLang="zh-CN" sz="1800" b="0" i="0" u="none" strike="noStrike" dirty="0">
                          <a:solidFill>
                            <a:srgbClr val="000000"/>
                          </a:solidFill>
                          <a:effectLst/>
                          <a:latin typeface="宋体" panose="02010600030101010101" pitchFamily="2" charset="-122"/>
                          <a:ea typeface="宋体" panose="02010600030101010101" pitchFamily="2" charset="-122"/>
                        </a:rPr>
                        <a:t>SPR0</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5773409"/>
                  </a:ext>
                </a:extLst>
              </a:tr>
              <a:tr h="291990">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W</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242862"/>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Reset</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2090596"/>
                  </a:ext>
                </a:extLst>
              </a:tr>
            </a:tbl>
          </a:graphicData>
        </a:graphic>
      </p:graphicFrame>
      <p:sp>
        <p:nvSpPr>
          <p:cNvPr id="13" name="文本框 12">
            <a:extLst>
              <a:ext uri="{FF2B5EF4-FFF2-40B4-BE49-F238E27FC236}">
                <a16:creationId xmlns:a16="http://schemas.microsoft.com/office/drawing/2014/main" id="{ED776ED3-9358-46D9-881A-6EF7E30A6871}"/>
              </a:ext>
            </a:extLst>
          </p:cNvPr>
          <p:cNvSpPr txBox="1"/>
          <p:nvPr/>
        </p:nvSpPr>
        <p:spPr>
          <a:xfrm>
            <a:off x="2037144" y="3826439"/>
            <a:ext cx="2916821" cy="707886"/>
          </a:xfrm>
          <a:prstGeom prst="rect">
            <a:avLst/>
          </a:prstGeom>
          <a:noFill/>
        </p:spPr>
        <p:txBody>
          <a:bodyPr wrap="square" rtlCol="0">
            <a:spAutoFit/>
          </a:bodyPr>
          <a:lstStyle/>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addr_w</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10 :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spibr</a:t>
            </a:r>
            <a:endParaRPr lang="en-US" altLang="zh-CN" sz="2000" dirty="0">
              <a:latin typeface="Arial" panose="020B0604020202020204" pitchFamily="34" charset="0"/>
              <a:ea typeface="微软雅黑" panose="020B0503020204020204" pitchFamily="34" charset="-122"/>
              <a:cs typeface="+mn-ea"/>
              <a:sym typeface="Arial" panose="020B0604020202020204" pitchFamily="34" charset="0"/>
            </a:endParaRPr>
          </a:p>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addr_r</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010</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4" name="图片 3">
            <a:extLst>
              <a:ext uri="{FF2B5EF4-FFF2-40B4-BE49-F238E27FC236}">
                <a16:creationId xmlns:a16="http://schemas.microsoft.com/office/drawing/2014/main" id="{A7F44498-F554-4DF9-9E8A-AB8F393E5B2F}"/>
              </a:ext>
            </a:extLst>
          </p:cNvPr>
          <p:cNvPicPr>
            <a:picLocks noChangeAspect="1"/>
          </p:cNvPicPr>
          <p:nvPr/>
        </p:nvPicPr>
        <p:blipFill>
          <a:blip r:embed="rId3"/>
          <a:stretch>
            <a:fillRect/>
          </a:stretch>
        </p:blipFill>
        <p:spPr>
          <a:xfrm>
            <a:off x="6354293" y="3931060"/>
            <a:ext cx="3436918" cy="388654"/>
          </a:xfrm>
          <a:prstGeom prst="rect">
            <a:avLst/>
          </a:prstGeom>
        </p:spPr>
      </p:pic>
      <p:sp>
        <p:nvSpPr>
          <p:cNvPr id="14" name="文本框 13">
            <a:extLst>
              <a:ext uri="{FF2B5EF4-FFF2-40B4-BE49-F238E27FC236}">
                <a16:creationId xmlns:a16="http://schemas.microsoft.com/office/drawing/2014/main" id="{8EB3F550-C6B3-43FF-8B7A-9567A8B22AD0}"/>
              </a:ext>
            </a:extLst>
          </p:cNvPr>
          <p:cNvSpPr txBox="1"/>
          <p:nvPr/>
        </p:nvSpPr>
        <p:spPr>
          <a:xfrm>
            <a:off x="4360605" y="1202713"/>
            <a:ext cx="5139159" cy="400110"/>
          </a:xfrm>
          <a:prstGeom prst="rect">
            <a:avLst/>
          </a:prstGeom>
          <a:noFill/>
        </p:spPr>
        <p:txBody>
          <a:bodyPr wrap="square" rtlCol="0">
            <a:spAutoFit/>
          </a:bodyPr>
          <a:lstStyle/>
          <a:p>
            <a:pPr algn="ct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Reserved</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126388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1.2 </a:t>
            </a:r>
            <a:r>
              <a:rPr lang="en-US" dirty="0">
                <a:sym typeface="Arial" panose="020B0604020202020204" pitchFamily="34" charset="0"/>
              </a:rPr>
              <a:t>Register </a:t>
            </a:r>
            <a:r>
              <a:rPr lang="en-US" altLang="zh-CN" dirty="0">
                <a:sym typeface="Arial" panose="020B0604020202020204" pitchFamily="34" charset="0"/>
              </a:rPr>
              <a:t>definition</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t>7</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a:extLst>
              <a:ext uri="{FF2B5EF4-FFF2-40B4-BE49-F238E27FC236}">
                <a16:creationId xmlns:a16="http://schemas.microsoft.com/office/drawing/2014/main" id="{8B40BD87-98A0-4E4D-82ED-347DB4B96BEF}"/>
              </a:ext>
            </a:extLst>
          </p:cNvPr>
          <p:cNvSpPr txBox="1"/>
          <p:nvPr/>
        </p:nvSpPr>
        <p:spPr>
          <a:xfrm>
            <a:off x="2037144" y="1134584"/>
            <a:ext cx="2916821" cy="707886"/>
          </a:xfrm>
          <a:prstGeom prst="rect">
            <a:avLst/>
          </a:prstGeom>
          <a:noFill/>
        </p:spPr>
        <p:txBody>
          <a:bodyPr wrap="square" rtlCol="0">
            <a:spAutoFit/>
          </a:bodyPr>
          <a:lstStyle/>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addr_w</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11 :  spidr1</a:t>
            </a:r>
          </a:p>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addr_r</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100</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1" name="直接连接符 10">
            <a:extLst>
              <a:ext uri="{FF2B5EF4-FFF2-40B4-BE49-F238E27FC236}">
                <a16:creationId xmlns:a16="http://schemas.microsoft.com/office/drawing/2014/main" id="{2C590EAD-A188-4CB1-9E29-8AE16F83C156}"/>
              </a:ext>
            </a:extLst>
          </p:cNvPr>
          <p:cNvCxnSpPr>
            <a:cxnSpLocks/>
          </p:cNvCxnSpPr>
          <p:nvPr/>
        </p:nvCxnSpPr>
        <p:spPr>
          <a:xfrm flipH="1">
            <a:off x="1075130" y="3429000"/>
            <a:ext cx="10041740"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ED776ED3-9358-46D9-881A-6EF7E30A6871}"/>
              </a:ext>
            </a:extLst>
          </p:cNvPr>
          <p:cNvSpPr txBox="1"/>
          <p:nvPr/>
        </p:nvSpPr>
        <p:spPr>
          <a:xfrm>
            <a:off x="2037144" y="3826439"/>
            <a:ext cx="2916821" cy="400110"/>
          </a:xfrm>
          <a:prstGeom prst="rect">
            <a:avLst/>
          </a:prstGeom>
          <a:noFill/>
        </p:spPr>
        <p:txBody>
          <a:bodyPr wrap="square" rtlCol="0">
            <a:spAutoFit/>
          </a:bodyPr>
          <a:lstStyle/>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addr_r</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011 : </a:t>
            </a:r>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spisr</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10" name="表格 9">
            <a:extLst>
              <a:ext uri="{FF2B5EF4-FFF2-40B4-BE49-F238E27FC236}">
                <a16:creationId xmlns:a16="http://schemas.microsoft.com/office/drawing/2014/main" id="{1A95C182-67A7-48CD-900A-21CEAC7ECC36}"/>
              </a:ext>
            </a:extLst>
          </p:cNvPr>
          <p:cNvGraphicFramePr>
            <a:graphicFrameLocks noGrp="1"/>
          </p:cNvGraphicFramePr>
          <p:nvPr>
            <p:extLst>
              <p:ext uri="{D42A27DB-BD31-4B8C-83A1-F6EECF244321}">
                <p14:modId xmlns:p14="http://schemas.microsoft.com/office/powerpoint/2010/main" val="2644336702"/>
              </p:ext>
            </p:extLst>
          </p:nvPr>
        </p:nvGraphicFramePr>
        <p:xfrm>
          <a:off x="2400789" y="4487327"/>
          <a:ext cx="7632660" cy="1167960"/>
        </p:xfrm>
        <a:graphic>
          <a:graphicData uri="http://schemas.openxmlformats.org/drawingml/2006/table">
            <a:tbl>
              <a:tblPr/>
              <a:tblGrid>
                <a:gridCol w="821158">
                  <a:extLst>
                    <a:ext uri="{9D8B030D-6E8A-4147-A177-3AD203B41FA5}">
                      <a16:colId xmlns:a16="http://schemas.microsoft.com/office/drawing/2014/main" val="3500688678"/>
                    </a:ext>
                  </a:extLst>
                </a:gridCol>
                <a:gridCol w="701040">
                  <a:extLst>
                    <a:ext uri="{9D8B030D-6E8A-4147-A177-3AD203B41FA5}">
                      <a16:colId xmlns:a16="http://schemas.microsoft.com/office/drawing/2014/main" val="3535128308"/>
                    </a:ext>
                  </a:extLst>
                </a:gridCol>
                <a:gridCol w="417519">
                  <a:extLst>
                    <a:ext uri="{9D8B030D-6E8A-4147-A177-3AD203B41FA5}">
                      <a16:colId xmlns:a16="http://schemas.microsoft.com/office/drawing/2014/main" val="3090036992"/>
                    </a:ext>
                  </a:extLst>
                </a:gridCol>
                <a:gridCol w="405114">
                  <a:extLst>
                    <a:ext uri="{9D8B030D-6E8A-4147-A177-3AD203B41FA5}">
                      <a16:colId xmlns:a16="http://schemas.microsoft.com/office/drawing/2014/main" val="3665482418"/>
                    </a:ext>
                  </a:extLst>
                </a:gridCol>
                <a:gridCol w="1180618">
                  <a:extLst>
                    <a:ext uri="{9D8B030D-6E8A-4147-A177-3AD203B41FA5}">
                      <a16:colId xmlns:a16="http://schemas.microsoft.com/office/drawing/2014/main" val="4217014160"/>
                    </a:ext>
                  </a:extLst>
                </a:gridCol>
                <a:gridCol w="462987">
                  <a:extLst>
                    <a:ext uri="{9D8B030D-6E8A-4147-A177-3AD203B41FA5}">
                      <a16:colId xmlns:a16="http://schemas.microsoft.com/office/drawing/2014/main" val="500654446"/>
                    </a:ext>
                  </a:extLst>
                </a:gridCol>
                <a:gridCol w="324091">
                  <a:extLst>
                    <a:ext uri="{9D8B030D-6E8A-4147-A177-3AD203B41FA5}">
                      <a16:colId xmlns:a16="http://schemas.microsoft.com/office/drawing/2014/main" val="2272326604"/>
                    </a:ext>
                  </a:extLst>
                </a:gridCol>
                <a:gridCol w="1713054">
                  <a:extLst>
                    <a:ext uri="{9D8B030D-6E8A-4147-A177-3AD203B41FA5}">
                      <a16:colId xmlns:a16="http://schemas.microsoft.com/office/drawing/2014/main" val="2255355249"/>
                    </a:ext>
                  </a:extLst>
                </a:gridCol>
                <a:gridCol w="1607079">
                  <a:extLst>
                    <a:ext uri="{9D8B030D-6E8A-4147-A177-3AD203B41FA5}">
                      <a16:colId xmlns:a16="http://schemas.microsoft.com/office/drawing/2014/main" val="1159720782"/>
                    </a:ext>
                  </a:extLst>
                </a:gridCol>
              </a:tblGrid>
              <a:tr h="291990">
                <a:tc>
                  <a:txBody>
                    <a:bodyPr/>
                    <a:lstStyle/>
                    <a:p>
                      <a:pPr algn="ctr" fontAlgn="ctr"/>
                      <a:endParaRPr lang="zh-CN" altLang="en-US" sz="18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Bit 7</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6</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5</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4</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3</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2</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1</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Bit 0</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5198639"/>
                  </a:ext>
                </a:extLst>
              </a:tr>
              <a:tr h="583980">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R</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dirty="0" err="1">
                          <a:solidFill>
                            <a:srgbClr val="000000"/>
                          </a:solidFill>
                          <a:effectLst/>
                          <a:latin typeface="宋体" panose="02010600030101010101" pitchFamily="2" charset="-122"/>
                          <a:ea typeface="宋体" panose="02010600030101010101" pitchFamily="2" charset="-122"/>
                        </a:rPr>
                        <a:t>intspi</a:t>
                      </a: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1800" b="0" i="0" u="none" strike="noStrike" dirty="0" err="1">
                          <a:solidFill>
                            <a:srgbClr val="000000"/>
                          </a:solidFill>
                          <a:effectLst/>
                          <a:latin typeface="宋体" panose="02010600030101010101" pitchFamily="2" charset="-122"/>
                          <a:ea typeface="宋体" panose="02010600030101010101" pitchFamily="2" charset="-122"/>
                        </a:rPr>
                        <a:t>data_finish_s</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dirty="0" err="1">
                          <a:solidFill>
                            <a:srgbClr val="000000"/>
                          </a:solidFill>
                          <a:effectLst/>
                          <a:latin typeface="宋体" panose="02010600030101010101" pitchFamily="2" charset="-122"/>
                          <a:ea typeface="宋体" panose="02010600030101010101" pitchFamily="2" charset="-122"/>
                        </a:rPr>
                        <a:t>data_finish_m</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5773409"/>
                  </a:ext>
                </a:extLst>
              </a:tr>
              <a:tr h="291990">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Reset</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2090596"/>
                  </a:ext>
                </a:extLst>
              </a:tr>
            </a:tbl>
          </a:graphicData>
        </a:graphic>
      </p:graphicFrame>
      <p:sp>
        <p:nvSpPr>
          <p:cNvPr id="3" name="文本框 2">
            <a:extLst>
              <a:ext uri="{FF2B5EF4-FFF2-40B4-BE49-F238E27FC236}">
                <a16:creationId xmlns:a16="http://schemas.microsoft.com/office/drawing/2014/main" id="{07A8788E-5683-44F1-B0AC-4B1539498E41}"/>
              </a:ext>
            </a:extLst>
          </p:cNvPr>
          <p:cNvSpPr txBox="1"/>
          <p:nvPr/>
        </p:nvSpPr>
        <p:spPr>
          <a:xfrm>
            <a:off x="4360605" y="1202713"/>
            <a:ext cx="5139159" cy="400110"/>
          </a:xfrm>
          <a:prstGeom prst="rect">
            <a:avLst/>
          </a:prstGeom>
          <a:noFill/>
        </p:spPr>
        <p:txBody>
          <a:bodyPr wrap="square" rtlCol="0">
            <a:spAutoFit/>
          </a:bodyPr>
          <a:lstStyle/>
          <a:p>
            <a:pPr algn="ct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Data to be transferred</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15" name="表格 14">
            <a:extLst>
              <a:ext uri="{FF2B5EF4-FFF2-40B4-BE49-F238E27FC236}">
                <a16:creationId xmlns:a16="http://schemas.microsoft.com/office/drawing/2014/main" id="{BBCED14F-D476-4D94-8BEB-8D85E9D7B285}"/>
              </a:ext>
            </a:extLst>
          </p:cNvPr>
          <p:cNvGraphicFramePr>
            <a:graphicFrameLocks noGrp="1"/>
          </p:cNvGraphicFramePr>
          <p:nvPr>
            <p:extLst>
              <p:ext uri="{D42A27DB-BD31-4B8C-83A1-F6EECF244321}">
                <p14:modId xmlns:p14="http://schemas.microsoft.com/office/powerpoint/2010/main" val="3995755382"/>
              </p:ext>
            </p:extLst>
          </p:nvPr>
        </p:nvGraphicFramePr>
        <p:xfrm>
          <a:off x="2400789" y="1944450"/>
          <a:ext cx="7390422" cy="1167960"/>
        </p:xfrm>
        <a:graphic>
          <a:graphicData uri="http://schemas.openxmlformats.org/drawingml/2006/table">
            <a:tbl>
              <a:tblPr/>
              <a:tblGrid>
                <a:gridCol w="821158">
                  <a:extLst>
                    <a:ext uri="{9D8B030D-6E8A-4147-A177-3AD203B41FA5}">
                      <a16:colId xmlns:a16="http://schemas.microsoft.com/office/drawing/2014/main" val="3500688678"/>
                    </a:ext>
                  </a:extLst>
                </a:gridCol>
                <a:gridCol w="821158">
                  <a:extLst>
                    <a:ext uri="{9D8B030D-6E8A-4147-A177-3AD203B41FA5}">
                      <a16:colId xmlns:a16="http://schemas.microsoft.com/office/drawing/2014/main" val="3535128308"/>
                    </a:ext>
                  </a:extLst>
                </a:gridCol>
                <a:gridCol w="821158">
                  <a:extLst>
                    <a:ext uri="{9D8B030D-6E8A-4147-A177-3AD203B41FA5}">
                      <a16:colId xmlns:a16="http://schemas.microsoft.com/office/drawing/2014/main" val="3090036992"/>
                    </a:ext>
                  </a:extLst>
                </a:gridCol>
                <a:gridCol w="821158">
                  <a:extLst>
                    <a:ext uri="{9D8B030D-6E8A-4147-A177-3AD203B41FA5}">
                      <a16:colId xmlns:a16="http://schemas.microsoft.com/office/drawing/2014/main" val="3665482418"/>
                    </a:ext>
                  </a:extLst>
                </a:gridCol>
                <a:gridCol w="821158">
                  <a:extLst>
                    <a:ext uri="{9D8B030D-6E8A-4147-A177-3AD203B41FA5}">
                      <a16:colId xmlns:a16="http://schemas.microsoft.com/office/drawing/2014/main" val="4217014160"/>
                    </a:ext>
                  </a:extLst>
                </a:gridCol>
                <a:gridCol w="821158">
                  <a:extLst>
                    <a:ext uri="{9D8B030D-6E8A-4147-A177-3AD203B41FA5}">
                      <a16:colId xmlns:a16="http://schemas.microsoft.com/office/drawing/2014/main" val="500654446"/>
                    </a:ext>
                  </a:extLst>
                </a:gridCol>
                <a:gridCol w="821158">
                  <a:extLst>
                    <a:ext uri="{9D8B030D-6E8A-4147-A177-3AD203B41FA5}">
                      <a16:colId xmlns:a16="http://schemas.microsoft.com/office/drawing/2014/main" val="2272326604"/>
                    </a:ext>
                  </a:extLst>
                </a:gridCol>
                <a:gridCol w="821158">
                  <a:extLst>
                    <a:ext uri="{9D8B030D-6E8A-4147-A177-3AD203B41FA5}">
                      <a16:colId xmlns:a16="http://schemas.microsoft.com/office/drawing/2014/main" val="2255355249"/>
                    </a:ext>
                  </a:extLst>
                </a:gridCol>
                <a:gridCol w="821158">
                  <a:extLst>
                    <a:ext uri="{9D8B030D-6E8A-4147-A177-3AD203B41FA5}">
                      <a16:colId xmlns:a16="http://schemas.microsoft.com/office/drawing/2014/main" val="1159720782"/>
                    </a:ext>
                  </a:extLst>
                </a:gridCol>
              </a:tblGrid>
              <a:tr h="291990">
                <a:tc>
                  <a:txBody>
                    <a:bodyPr/>
                    <a:lstStyle/>
                    <a:p>
                      <a:pPr algn="ctr" fontAlgn="ctr"/>
                      <a:endParaRPr lang="zh-CN" altLang="en-US" sz="18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Bit 7</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6</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5</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4</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3</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2</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1</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Bit 0</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5198639"/>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R</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5773409"/>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W</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1001242862"/>
                  </a:ext>
                </a:extLst>
              </a:tr>
              <a:tr h="291990">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Reset</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2090596"/>
                  </a:ext>
                </a:extLst>
              </a:tr>
            </a:tbl>
          </a:graphicData>
        </a:graphic>
      </p:graphicFrame>
    </p:spTree>
    <p:extLst>
      <p:ext uri="{BB962C8B-B14F-4D97-AF65-F5344CB8AC3E}">
        <p14:creationId xmlns:p14="http://schemas.microsoft.com/office/powerpoint/2010/main" val="1350463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en-US" altLang="zh-CN" dirty="0">
                <a:sym typeface="Arial" panose="020B0604020202020204" pitchFamily="34" charset="0"/>
              </a:rPr>
              <a:t>1.2 </a:t>
            </a:r>
            <a:r>
              <a:rPr lang="en-US" dirty="0">
                <a:sym typeface="Arial" panose="020B0604020202020204" pitchFamily="34" charset="0"/>
              </a:rPr>
              <a:t>Register </a:t>
            </a:r>
            <a:r>
              <a:rPr lang="en-US" altLang="zh-CN" dirty="0">
                <a:sym typeface="Arial" panose="020B0604020202020204" pitchFamily="34" charset="0"/>
              </a:rPr>
              <a:t>definition</a:t>
            </a:r>
            <a:endParaRPr dirty="0">
              <a:sym typeface="Arial" panose="020B0604020202020204" pitchFamily="34" charset="0"/>
            </a:endParaRPr>
          </a:p>
        </p:txBody>
      </p:sp>
      <p:sp>
        <p:nvSpPr>
          <p:cNvPr id="2" name="灯片编号占位符 1"/>
          <p:cNvSpPr>
            <a:spLocks noGrp="1"/>
          </p:cNvSpPr>
          <p:nvPr>
            <p:ph type="sldNum" sz="quarter" idx="4"/>
          </p:nvPr>
        </p:nvSpPr>
        <p:spPr/>
        <p:txBody>
          <a:bodyPr/>
          <a:lstStyle/>
          <a:p>
            <a:r>
              <a:rPr lang="en-US" altLang="zh-CN">
                <a:sym typeface="Arial" panose="020B0604020202020204" pitchFamily="34" charset="0"/>
              </a:rPr>
              <a:t>&lt; </a:t>
            </a:r>
            <a:fld id="{A548B57D-AE10-4CF7-A9DF-59FEFA91B28E}" type="slidenum">
              <a:rPr lang="zh-CN" altLang="en-US" smtClean="0">
                <a:sym typeface="Arial" panose="020B0604020202020204" pitchFamily="34" charset="0"/>
              </a:rPr>
              <a:t>8</a:t>
            </a:fld>
            <a:r>
              <a:rPr lang="zh-CN" altLang="en-US">
                <a:sym typeface="Arial" panose="020B0604020202020204" pitchFamily="34" charset="0"/>
              </a:rPr>
              <a:t> </a:t>
            </a:r>
            <a:r>
              <a:rPr lang="en-US" altLang="zh-CN">
                <a:sym typeface="Arial" panose="020B0604020202020204" pitchFamily="34" charset="0"/>
              </a:rPr>
              <a:t>&gt;</a:t>
            </a:r>
            <a:endParaRPr lang="zh-CN" altLang="en-US" dirty="0">
              <a:sym typeface="Arial" panose="020B0604020202020204" pitchFamily="34" charset="0"/>
            </a:endParaRPr>
          </a:p>
        </p:txBody>
      </p:sp>
      <p:sp>
        <p:nvSpPr>
          <p:cNvPr id="9" name="文本框 8">
            <a:extLst>
              <a:ext uri="{FF2B5EF4-FFF2-40B4-BE49-F238E27FC236}">
                <a16:creationId xmlns:a16="http://schemas.microsoft.com/office/drawing/2014/main" id="{8B40BD87-98A0-4E4D-82ED-347DB4B96BEF}"/>
              </a:ext>
            </a:extLst>
          </p:cNvPr>
          <p:cNvSpPr txBox="1"/>
          <p:nvPr/>
        </p:nvSpPr>
        <p:spPr>
          <a:xfrm>
            <a:off x="2037144" y="1134584"/>
            <a:ext cx="2916821" cy="400110"/>
          </a:xfrm>
          <a:prstGeom prst="rect">
            <a:avLst/>
          </a:prstGeom>
          <a:noFill/>
        </p:spPr>
        <p:txBody>
          <a:bodyPr wrap="square" rtlCol="0">
            <a:spAutoFit/>
          </a:bodyPr>
          <a:lstStyle/>
          <a:p>
            <a:r>
              <a:rPr lang="en-US" altLang="zh-CN" sz="2000" dirty="0" err="1">
                <a:latin typeface="Arial" panose="020B0604020202020204" pitchFamily="34" charset="0"/>
                <a:ea typeface="微软雅黑" panose="020B0503020204020204" pitchFamily="34" charset="-122"/>
                <a:cs typeface="+mn-ea"/>
                <a:sym typeface="Arial" panose="020B0604020202020204" pitchFamily="34" charset="0"/>
              </a:rPr>
              <a:t>addr_r</a:t>
            </a: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  = 101</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文本框 2">
            <a:extLst>
              <a:ext uri="{FF2B5EF4-FFF2-40B4-BE49-F238E27FC236}">
                <a16:creationId xmlns:a16="http://schemas.microsoft.com/office/drawing/2014/main" id="{07A8788E-5683-44F1-B0AC-4B1539498E41}"/>
              </a:ext>
            </a:extLst>
          </p:cNvPr>
          <p:cNvSpPr txBox="1"/>
          <p:nvPr/>
        </p:nvSpPr>
        <p:spPr>
          <a:xfrm>
            <a:off x="4360605" y="1202713"/>
            <a:ext cx="5139159" cy="400110"/>
          </a:xfrm>
          <a:prstGeom prst="rect">
            <a:avLst/>
          </a:prstGeom>
          <a:noFill/>
        </p:spPr>
        <p:txBody>
          <a:bodyPr wrap="square" rtlCol="0">
            <a:spAutoFit/>
          </a:bodyPr>
          <a:lstStyle/>
          <a:p>
            <a:pPr algn="ctr"/>
            <a:r>
              <a:rPr lang="en-US" altLang="zh-CN" sz="2000" dirty="0">
                <a:latin typeface="Arial" panose="020B0604020202020204" pitchFamily="34" charset="0"/>
                <a:ea typeface="微软雅黑" panose="020B0503020204020204" pitchFamily="34" charset="-122"/>
                <a:cs typeface="+mn-ea"/>
                <a:sym typeface="Arial" panose="020B0604020202020204" pitchFamily="34" charset="0"/>
              </a:rPr>
              <a:t>received data</a:t>
            </a:r>
            <a:endParaRPr lang="zh-CN" altLang="en-US" sz="2000" dirty="0">
              <a:latin typeface="Arial" panose="020B0604020202020204" pitchFamily="34" charset="0"/>
              <a:ea typeface="微软雅黑" panose="020B0503020204020204" pitchFamily="34" charset="-122"/>
              <a:cs typeface="+mn-ea"/>
              <a:sym typeface="Arial" panose="020B0604020202020204" pitchFamily="34" charset="0"/>
            </a:endParaRPr>
          </a:p>
        </p:txBody>
      </p:sp>
      <p:graphicFrame>
        <p:nvGraphicFramePr>
          <p:cNvPr id="12" name="表格 11">
            <a:extLst>
              <a:ext uri="{FF2B5EF4-FFF2-40B4-BE49-F238E27FC236}">
                <a16:creationId xmlns:a16="http://schemas.microsoft.com/office/drawing/2014/main" id="{77D0A0CB-DBF3-473A-BF35-265C3776F4A2}"/>
              </a:ext>
            </a:extLst>
          </p:cNvPr>
          <p:cNvGraphicFramePr>
            <a:graphicFrameLocks noGrp="1"/>
          </p:cNvGraphicFramePr>
          <p:nvPr>
            <p:extLst>
              <p:ext uri="{D42A27DB-BD31-4B8C-83A1-F6EECF244321}">
                <p14:modId xmlns:p14="http://schemas.microsoft.com/office/powerpoint/2010/main" val="3239442563"/>
              </p:ext>
            </p:extLst>
          </p:nvPr>
        </p:nvGraphicFramePr>
        <p:xfrm>
          <a:off x="2400789" y="1944450"/>
          <a:ext cx="7390422" cy="1167960"/>
        </p:xfrm>
        <a:graphic>
          <a:graphicData uri="http://schemas.openxmlformats.org/drawingml/2006/table">
            <a:tbl>
              <a:tblPr/>
              <a:tblGrid>
                <a:gridCol w="821158">
                  <a:extLst>
                    <a:ext uri="{9D8B030D-6E8A-4147-A177-3AD203B41FA5}">
                      <a16:colId xmlns:a16="http://schemas.microsoft.com/office/drawing/2014/main" val="3500688678"/>
                    </a:ext>
                  </a:extLst>
                </a:gridCol>
                <a:gridCol w="821158">
                  <a:extLst>
                    <a:ext uri="{9D8B030D-6E8A-4147-A177-3AD203B41FA5}">
                      <a16:colId xmlns:a16="http://schemas.microsoft.com/office/drawing/2014/main" val="3535128308"/>
                    </a:ext>
                  </a:extLst>
                </a:gridCol>
                <a:gridCol w="821158">
                  <a:extLst>
                    <a:ext uri="{9D8B030D-6E8A-4147-A177-3AD203B41FA5}">
                      <a16:colId xmlns:a16="http://schemas.microsoft.com/office/drawing/2014/main" val="3090036992"/>
                    </a:ext>
                  </a:extLst>
                </a:gridCol>
                <a:gridCol w="821158">
                  <a:extLst>
                    <a:ext uri="{9D8B030D-6E8A-4147-A177-3AD203B41FA5}">
                      <a16:colId xmlns:a16="http://schemas.microsoft.com/office/drawing/2014/main" val="3665482418"/>
                    </a:ext>
                  </a:extLst>
                </a:gridCol>
                <a:gridCol w="821158">
                  <a:extLst>
                    <a:ext uri="{9D8B030D-6E8A-4147-A177-3AD203B41FA5}">
                      <a16:colId xmlns:a16="http://schemas.microsoft.com/office/drawing/2014/main" val="4217014160"/>
                    </a:ext>
                  </a:extLst>
                </a:gridCol>
                <a:gridCol w="821158">
                  <a:extLst>
                    <a:ext uri="{9D8B030D-6E8A-4147-A177-3AD203B41FA5}">
                      <a16:colId xmlns:a16="http://schemas.microsoft.com/office/drawing/2014/main" val="500654446"/>
                    </a:ext>
                  </a:extLst>
                </a:gridCol>
                <a:gridCol w="821158">
                  <a:extLst>
                    <a:ext uri="{9D8B030D-6E8A-4147-A177-3AD203B41FA5}">
                      <a16:colId xmlns:a16="http://schemas.microsoft.com/office/drawing/2014/main" val="2272326604"/>
                    </a:ext>
                  </a:extLst>
                </a:gridCol>
                <a:gridCol w="821158">
                  <a:extLst>
                    <a:ext uri="{9D8B030D-6E8A-4147-A177-3AD203B41FA5}">
                      <a16:colId xmlns:a16="http://schemas.microsoft.com/office/drawing/2014/main" val="2255355249"/>
                    </a:ext>
                  </a:extLst>
                </a:gridCol>
                <a:gridCol w="821158">
                  <a:extLst>
                    <a:ext uri="{9D8B030D-6E8A-4147-A177-3AD203B41FA5}">
                      <a16:colId xmlns:a16="http://schemas.microsoft.com/office/drawing/2014/main" val="1159720782"/>
                    </a:ext>
                  </a:extLst>
                </a:gridCol>
              </a:tblGrid>
              <a:tr h="291990">
                <a:tc>
                  <a:txBody>
                    <a:bodyPr/>
                    <a:lstStyle/>
                    <a:p>
                      <a:pPr algn="ctr" fontAlgn="ctr"/>
                      <a:endParaRPr lang="zh-CN" altLang="en-US" sz="1800" b="0" i="0" u="none" strike="noStrike">
                        <a:solidFill>
                          <a:srgbClr val="000000"/>
                        </a:solidFill>
                        <a:effectLst/>
                        <a:latin typeface="宋体" panose="02010600030101010101" pitchFamily="2" charset="-122"/>
                        <a:ea typeface="宋体" panose="02010600030101010101" pitchFamily="2" charset="-122"/>
                      </a:endParaRP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Bit 7</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6</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5</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4</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3</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2</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1</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800" b="0" i="0" u="none" strike="noStrike">
                          <a:solidFill>
                            <a:srgbClr val="000000"/>
                          </a:solidFill>
                          <a:effectLst/>
                          <a:latin typeface="宋体" panose="02010600030101010101" pitchFamily="2" charset="-122"/>
                          <a:ea typeface="宋体" panose="02010600030101010101" pitchFamily="2" charset="-122"/>
                        </a:rPr>
                        <a:t>Bit 0</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5198639"/>
                  </a:ext>
                </a:extLst>
              </a:tr>
              <a:tr h="583980">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R</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800" b="0" i="0" u="none" strike="noStrike">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800" b="0" i="0" u="none" strike="noStrike" dirty="0">
                          <a:solidFill>
                            <a:srgbClr val="000000"/>
                          </a:solidFill>
                          <a:effectLst/>
                          <a:latin typeface="宋体" panose="02010600030101010101" pitchFamily="2" charset="-122"/>
                          <a:ea typeface="宋体" panose="02010600030101010101" pitchFamily="2" charset="-122"/>
                        </a:rPr>
                        <a:t>　</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5773409"/>
                  </a:ext>
                </a:extLst>
              </a:tr>
              <a:tr h="291990">
                <a:tc>
                  <a:txBody>
                    <a:bodyPr/>
                    <a:lstStyle/>
                    <a:p>
                      <a:pPr algn="ctr" fontAlgn="ctr"/>
                      <a:r>
                        <a:rPr lang="en-US" sz="1800" b="0" i="0" u="none" strike="noStrike" dirty="0">
                          <a:solidFill>
                            <a:srgbClr val="000000"/>
                          </a:solidFill>
                          <a:effectLst/>
                          <a:latin typeface="宋体" panose="02010600030101010101" pitchFamily="2" charset="-122"/>
                          <a:ea typeface="宋体" panose="02010600030101010101" pitchFamily="2" charset="-122"/>
                        </a:rPr>
                        <a:t>Reset</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altLang="zh-CN" sz="1800" b="0" i="0" u="none" strike="noStrike" dirty="0">
                          <a:solidFill>
                            <a:srgbClr val="000000"/>
                          </a:solidFill>
                          <a:effectLst/>
                          <a:latin typeface="宋体" panose="02010600030101010101" pitchFamily="2" charset="-122"/>
                          <a:ea typeface="宋体" panose="02010600030101010101" pitchFamily="2" charset="-122"/>
                        </a:rPr>
                        <a:t>0</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2090596"/>
                  </a:ext>
                </a:extLst>
              </a:tr>
            </a:tbl>
          </a:graphicData>
        </a:graphic>
      </p:graphicFrame>
    </p:spTree>
    <p:extLst>
      <p:ext uri="{BB962C8B-B14F-4D97-AF65-F5344CB8AC3E}">
        <p14:creationId xmlns:p14="http://schemas.microsoft.com/office/powerpoint/2010/main" val="1351403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0"/>
          </p:nvPr>
        </p:nvSpPr>
        <p:spPr/>
        <p:txBody>
          <a:bodyPr/>
          <a:lstStyle/>
          <a:p>
            <a:r>
              <a:rPr lang="en-US" altLang="zh-CN" dirty="0">
                <a:sym typeface="Arial" panose="020B0604020202020204" pitchFamily="34" charset="0"/>
              </a:rPr>
              <a:t>02</a:t>
            </a:r>
            <a:endParaRPr lang="zh-CN" altLang="en-US" dirty="0">
              <a:sym typeface="Arial" panose="020B0604020202020204" pitchFamily="34" charset="0"/>
            </a:endParaRPr>
          </a:p>
        </p:txBody>
      </p:sp>
      <p:sp>
        <p:nvSpPr>
          <p:cNvPr id="19" name="文本占位符 18"/>
          <p:cNvSpPr>
            <a:spLocks noGrp="1"/>
          </p:cNvSpPr>
          <p:nvPr>
            <p:ph type="body" sz="quarter" idx="11"/>
          </p:nvPr>
        </p:nvSpPr>
        <p:spPr>
          <a:xfrm>
            <a:off x="882188" y="3684327"/>
            <a:ext cx="11016587" cy="887667"/>
          </a:xfrm>
        </p:spPr>
        <p:txBody>
          <a:bodyPr/>
          <a:lstStyle/>
          <a:p>
            <a:r>
              <a:rPr lang="en-US" altLang="zh-CN" sz="4000" dirty="0">
                <a:sym typeface="Arial" panose="020B0604020202020204" pitchFamily="34" charset="0"/>
              </a:rPr>
              <a:t>Simulation</a:t>
            </a:r>
            <a:r>
              <a:rPr lang="en-US" altLang="zh-CN" dirty="0">
                <a:sym typeface="Arial" panose="020B0604020202020204" pitchFamily="34" charset="0"/>
              </a:rPr>
              <a:t> waveform</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Tc2ZGZiNzZiNDVlOGViOWVmM2JhOTY0NGJkNjUyYzgifQ=="/>
</p:tagLst>
</file>

<file path=ppt/tags/tag2.xml><?xml version="1.0" encoding="utf-8"?>
<p:tagLst xmlns:a="http://schemas.openxmlformats.org/drawingml/2006/main" xmlns:r="http://schemas.openxmlformats.org/officeDocument/2006/relationships" xmlns:p="http://schemas.openxmlformats.org/presentationml/2006/main">
  <p:tag name="TABLE_ENDDRAG_ORIGIN_RECT" val="894*394"/>
  <p:tag name="TABLE_ENDDRAG_RECT" val="30*94*894*394"/>
</p:tagLst>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352</TotalTime>
  <Words>688</Words>
  <Application>Microsoft Office PowerPoint</Application>
  <PresentationFormat>宽屏</PresentationFormat>
  <Paragraphs>287</Paragraphs>
  <Slides>18</Slides>
  <Notes>18</Notes>
  <HiddenSlides>0</HiddenSlides>
  <MMClips>0</MMClips>
  <ScaleCrop>false</ScaleCrop>
  <HeadingPairs>
    <vt:vector size="6" baseType="variant">
      <vt:variant>
        <vt:lpstr>已用的字体</vt:lpstr>
      </vt:variant>
      <vt:variant>
        <vt:i4>4</vt:i4>
      </vt:variant>
      <vt:variant>
        <vt:lpstr>主题</vt:lpstr>
      </vt:variant>
      <vt:variant>
        <vt:i4>5</vt:i4>
      </vt:variant>
      <vt:variant>
        <vt:lpstr>幻灯片标题</vt:lpstr>
      </vt:variant>
      <vt:variant>
        <vt:i4>18</vt:i4>
      </vt:variant>
    </vt:vector>
  </HeadingPairs>
  <TitlesOfParts>
    <vt:vector size="27" baseType="lpstr">
      <vt:lpstr>等线</vt:lpstr>
      <vt:lpstr>宋体</vt:lpstr>
      <vt:lpstr>微软雅黑</vt:lpstr>
      <vt:lpstr>Arial</vt:lpstr>
      <vt:lpstr>自定义设计方案</vt:lpstr>
      <vt:lpstr>1_OfficePLUS</vt:lpstr>
      <vt:lpstr>2_自定义设计方案</vt:lpstr>
      <vt:lpstr>3_自定义设计方案</vt:lpstr>
      <vt:lpstr>自定义设计方案</vt:lpstr>
      <vt:lpstr>PowerPoint 演示文稿</vt:lpstr>
      <vt:lpstr>PowerPoint 演示文稿</vt:lpstr>
      <vt:lpstr>PowerPoint 演示文稿</vt:lpstr>
      <vt:lpstr>1.1 Port definition</vt:lpstr>
      <vt:lpstr>1.2 Register definition</vt:lpstr>
      <vt:lpstr>1.2 Register definition</vt:lpstr>
      <vt:lpstr>1.2 Register definition</vt:lpstr>
      <vt:lpstr>1.2 Register definition</vt:lpstr>
      <vt:lpstr>PowerPoint 演示文稿</vt:lpstr>
      <vt:lpstr>2.1 Testbench</vt:lpstr>
      <vt:lpstr>2.2 Simulation waveform</vt:lpstr>
      <vt:lpstr>2.2 Simulation waveform</vt:lpstr>
      <vt:lpstr>2.2 Simulation waveform</vt:lpstr>
      <vt:lpstr>PowerPoint 演示文稿</vt:lpstr>
      <vt:lpstr>3.1 timing report</vt:lpstr>
      <vt:lpstr>3.2 post simulation waveform</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#我给母校送模板#</dc:title>
  <dc:creator>田 振宇</dc:creator>
  <cp:keywords>51PPT模板网</cp:keywords>
  <cp:lastModifiedBy>晓崇 黄</cp:lastModifiedBy>
  <cp:revision>300</cp:revision>
  <dcterms:created xsi:type="dcterms:W3CDTF">2018-12-09T14:29:00Z</dcterms:created>
  <dcterms:modified xsi:type="dcterms:W3CDTF">2023-12-25T10:50:00Z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62C0BB81CB0F4EBCB90B7CA021F20D1C_13</vt:lpwstr>
  </property>
  <property fmtid="{D5CDD505-2E9C-101B-9397-08002B2CF9AE}" pid="12" name="KSOProductBuildVer">
    <vt:lpwstr>2052-12.1.0.15990</vt:lpwstr>
  </property>
</Properties>
</file>

<file path=docProps/thumbnail.jpeg>
</file>